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1"/>
  </p:notesMasterIdLst>
  <p:handoutMasterIdLst>
    <p:handoutMasterId r:id="rId22"/>
  </p:handoutMasterIdLst>
  <p:sldIdLst>
    <p:sldId id="256" r:id="rId2"/>
    <p:sldId id="301" r:id="rId3"/>
    <p:sldId id="303" r:id="rId4"/>
    <p:sldId id="304" r:id="rId5"/>
    <p:sldId id="323" r:id="rId6"/>
    <p:sldId id="306" r:id="rId7"/>
    <p:sldId id="322" r:id="rId8"/>
    <p:sldId id="308" r:id="rId9"/>
    <p:sldId id="321" r:id="rId10"/>
    <p:sldId id="310" r:id="rId11"/>
    <p:sldId id="320" r:id="rId12"/>
    <p:sldId id="312" r:id="rId13"/>
    <p:sldId id="319" r:id="rId14"/>
    <p:sldId id="314" r:id="rId15"/>
    <p:sldId id="315" r:id="rId16"/>
    <p:sldId id="316" r:id="rId17"/>
    <p:sldId id="317" r:id="rId18"/>
    <p:sldId id="318" r:id="rId19"/>
    <p:sldId id="300"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96969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02" autoAdjust="0"/>
    <p:restoredTop sz="94235" autoAdjust="0"/>
  </p:normalViewPr>
  <p:slideViewPr>
    <p:cSldViewPr>
      <p:cViewPr varScale="1">
        <p:scale>
          <a:sx n="89" d="100"/>
          <a:sy n="89" d="100"/>
        </p:scale>
        <p:origin x="-94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93" d="100"/>
          <a:sy n="93" d="100"/>
        </p:scale>
        <p:origin x="-375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4.emf"/><Relationship Id="rId3" Type="http://schemas.openxmlformats.org/officeDocument/2006/relationships/image" Target="../media/image4.emf"/><Relationship Id="rId7" Type="http://schemas.openxmlformats.org/officeDocument/2006/relationships/image" Target="../media/image8.emf"/><Relationship Id="rId12" Type="http://schemas.openxmlformats.org/officeDocument/2006/relationships/image" Target="../media/image13.emf"/><Relationship Id="rId2" Type="http://schemas.openxmlformats.org/officeDocument/2006/relationships/image" Target="../media/image3.emf"/><Relationship Id="rId1" Type="http://schemas.openxmlformats.org/officeDocument/2006/relationships/image" Target="../media/image2.emf"/><Relationship Id="rId6" Type="http://schemas.openxmlformats.org/officeDocument/2006/relationships/image" Target="../media/image7.emf"/><Relationship Id="rId11" Type="http://schemas.openxmlformats.org/officeDocument/2006/relationships/image" Target="../media/image12.emf"/><Relationship Id="rId5" Type="http://schemas.openxmlformats.org/officeDocument/2006/relationships/image" Target="../media/image6.emf"/><Relationship Id="rId10" Type="http://schemas.openxmlformats.org/officeDocument/2006/relationships/image" Target="../media/image11.emf"/><Relationship Id="rId4" Type="http://schemas.openxmlformats.org/officeDocument/2006/relationships/image" Target="../media/image5.emf"/><Relationship Id="rId9" Type="http://schemas.openxmlformats.org/officeDocument/2006/relationships/image" Target="../media/image10.emf"/><Relationship Id="rId14"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1.emf"/><Relationship Id="rId7" Type="http://schemas.openxmlformats.org/officeDocument/2006/relationships/image" Target="../media/image25.emf"/><Relationship Id="rId12" Type="http://schemas.openxmlformats.org/officeDocument/2006/relationships/image" Target="../media/image30.emf"/><Relationship Id="rId2" Type="http://schemas.openxmlformats.org/officeDocument/2006/relationships/image" Target="../media/image20.emf"/><Relationship Id="rId1" Type="http://schemas.openxmlformats.org/officeDocument/2006/relationships/image" Target="../media/image19.emf"/><Relationship Id="rId6" Type="http://schemas.openxmlformats.org/officeDocument/2006/relationships/image" Target="../media/image24.emf"/><Relationship Id="rId11" Type="http://schemas.openxmlformats.org/officeDocument/2006/relationships/image" Target="../media/image29.emf"/><Relationship Id="rId5" Type="http://schemas.openxmlformats.org/officeDocument/2006/relationships/image" Target="../media/image23.emf"/><Relationship Id="rId10" Type="http://schemas.openxmlformats.org/officeDocument/2006/relationships/image" Target="../media/image28.emf"/><Relationship Id="rId4" Type="http://schemas.openxmlformats.org/officeDocument/2006/relationships/image" Target="../media/image22.emf"/><Relationship Id="rId9"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a:t>Microsoft ASP.NET Connections</a:t>
            </a:r>
          </a:p>
        </p:txBody>
      </p:sp>
      <p:sp>
        <p:nvSpPr>
          <p:cNvPr id="4103" name="Rectangle 7"/>
          <p:cNvSpPr>
            <a:spLocks noGrp="1" noChangeArrowheads="1"/>
          </p:cNvSpPr>
          <p:nvPr>
            <p:ph type="ftr" sz="quarter" idx="2"/>
          </p:nvPr>
        </p:nvSpPr>
        <p:spPr bwMode="auto">
          <a:xfrm>
            <a:off x="0" y="8686800"/>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latin typeface="Arial" charset="0"/>
              </a:defRPr>
            </a:lvl1pPr>
          </a:lstStyle>
          <a:p>
            <a:pPr>
              <a:defRPr/>
            </a:pPr>
            <a:r>
              <a:rPr lang="en-US"/>
              <a:t>Updates will be available at http://www.devconnections.com/updates/LasVegas _06/ASP_Connections</a:t>
            </a:r>
            <a:r>
              <a:rPr lang="en-US" sz="1200"/>
              <a:t> </a:t>
            </a:r>
          </a:p>
        </p:txBody>
      </p:sp>
      <p:sp>
        <p:nvSpPr>
          <p:cNvPr id="4104" name="Rectangle 8"/>
          <p:cNvSpPr>
            <a:spLocks noGrp="1" noChangeArrowheads="1"/>
          </p:cNvSpPr>
          <p:nvPr>
            <p:ph type="sldNum" sz="quarter" idx="3"/>
          </p:nvPr>
        </p:nvSpPr>
        <p:spPr bwMode="auto">
          <a:xfrm>
            <a:off x="6019800" y="8685213"/>
            <a:ext cx="8366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5396A86-5544-4D3D-975E-986720A36C5B}" type="slidenum">
              <a:rPr lang="en-US"/>
              <a:pPr>
                <a:defRPr/>
              </a:pPr>
              <a:t>‹#›</a:t>
            </a:fld>
            <a:endParaRPr lang="en-US"/>
          </a:p>
        </p:txBody>
      </p:sp>
      <p:sp>
        <p:nvSpPr>
          <p:cNvPr id="4105" name="Rectangle 9"/>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a:t>Nov 6-9, 2006, Las Vegas</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r>
              <a:rPr lang="en-US"/>
              <a:t>Microsoft ASP.NET Connections</a:t>
            </a:r>
          </a:p>
        </p:txBody>
      </p:sp>
      <p:sp>
        <p:nvSpPr>
          <p:cNvPr id="6147" name="Rectangle 1027"/>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r>
              <a:rPr lang="en-US"/>
              <a:t>Nov 6-9, 2006, Las Vegas</a:t>
            </a:r>
          </a:p>
        </p:txBody>
      </p:sp>
      <p:sp>
        <p:nvSpPr>
          <p:cNvPr id="2560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1029"/>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1030"/>
          <p:cNvSpPr>
            <a:spLocks noGrp="1" noChangeArrowheads="1"/>
          </p:cNvSpPr>
          <p:nvPr>
            <p:ph type="ftr" sz="quarter" idx="4"/>
          </p:nvPr>
        </p:nvSpPr>
        <p:spPr bwMode="auto">
          <a:xfrm>
            <a:off x="0" y="8685213"/>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latin typeface="Arial" charset="0"/>
              </a:defRPr>
            </a:lvl1pPr>
          </a:lstStyle>
          <a:p>
            <a:pPr>
              <a:defRPr/>
            </a:pPr>
            <a:r>
              <a:rPr lang="en-US"/>
              <a:t>Updates will be available at http://www.devconnections.com/updates/LasVegas _06/ASP_Connections</a:t>
            </a:r>
          </a:p>
        </p:txBody>
      </p:sp>
      <p:sp>
        <p:nvSpPr>
          <p:cNvPr id="6151" name="Rectangle 1031"/>
          <p:cNvSpPr>
            <a:spLocks noGrp="1" noChangeArrowheads="1"/>
          </p:cNvSpPr>
          <p:nvPr>
            <p:ph type="sldNum" sz="quarter" idx="5"/>
          </p:nvPr>
        </p:nvSpPr>
        <p:spPr bwMode="auto">
          <a:xfrm>
            <a:off x="6172200" y="8685213"/>
            <a:ext cx="6842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82F118C4-C85D-4134-9A50-0279CB02E946}"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26"/>
          <p:cNvSpPr>
            <a:spLocks noGrp="1" noChangeArrowheads="1"/>
          </p:cNvSpPr>
          <p:nvPr>
            <p:ph type="hdr" sz="quarter"/>
          </p:nvPr>
        </p:nvSpPr>
        <p:spPr>
          <a:noFill/>
        </p:spPr>
        <p:txBody>
          <a:bodyPr/>
          <a:lstStyle/>
          <a:p>
            <a:r>
              <a:rPr lang="en-US" smtClean="0">
                <a:latin typeface="Arial" pitchFamily="34" charset="0"/>
              </a:rPr>
              <a:t>Microsoft ASP.NET Connections</a:t>
            </a:r>
          </a:p>
        </p:txBody>
      </p:sp>
      <p:sp>
        <p:nvSpPr>
          <p:cNvPr id="26627" name="Rectangle 1030"/>
          <p:cNvSpPr>
            <a:spLocks noGrp="1" noChangeArrowheads="1"/>
          </p:cNvSpPr>
          <p:nvPr>
            <p:ph type="ftr" sz="quarter" idx="4"/>
          </p:nvPr>
        </p:nvSpPr>
        <p:spPr>
          <a:noFill/>
        </p:spPr>
        <p:txBody>
          <a:bodyPr/>
          <a:lstStyle/>
          <a:p>
            <a:r>
              <a:rPr lang="en-US" smtClean="0">
                <a:latin typeface="Arial" pitchFamily="34" charset="0"/>
              </a:rPr>
              <a:t>Updates will be available at http://www.devconnections.com/updates/LasVegas _06/ASP_Connections</a:t>
            </a:r>
          </a:p>
        </p:txBody>
      </p:sp>
      <p:sp>
        <p:nvSpPr>
          <p:cNvPr id="26628" name="Rectangle 1031"/>
          <p:cNvSpPr>
            <a:spLocks noGrp="1" noChangeArrowheads="1"/>
          </p:cNvSpPr>
          <p:nvPr>
            <p:ph type="sldNum" sz="quarter" idx="5"/>
          </p:nvPr>
        </p:nvSpPr>
        <p:spPr>
          <a:noFill/>
        </p:spPr>
        <p:txBody>
          <a:bodyPr/>
          <a:lstStyle/>
          <a:p>
            <a:fld id="{BBA7DD79-182B-4247-808D-BB1754B45016}" type="slidenum">
              <a:rPr lang="en-US" smtClean="0">
                <a:latin typeface="Arial" pitchFamily="34" charset="0"/>
              </a:rPr>
              <a:pPr/>
              <a:t>1</a:t>
            </a:fld>
            <a:endParaRPr lang="en-US" smtClean="0">
              <a:latin typeface="Arial" pitchFamily="34" charset="0"/>
            </a:endParaRPr>
          </a:p>
        </p:txBody>
      </p:sp>
      <p:sp>
        <p:nvSpPr>
          <p:cNvPr id="26629" name="Rectangle 2"/>
          <p:cNvSpPr>
            <a:spLocks noGrp="1" noRot="1" noChangeAspect="1" noChangeArrowheads="1" noTextEdit="1"/>
          </p:cNvSpPr>
          <p:nvPr>
            <p:ph type="sldImg"/>
          </p:nvPr>
        </p:nvSpPr>
        <p:spPr>
          <a:ln/>
        </p:spPr>
      </p:sp>
      <p:sp>
        <p:nvSpPr>
          <p:cNvPr id="2663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en-US" dirty="0" smtClean="0"/>
          </a:p>
        </p:txBody>
      </p:sp>
      <p:sp>
        <p:nvSpPr>
          <p:cNvPr id="37892" name="Slide Number Placeholder 3"/>
          <p:cNvSpPr>
            <a:spLocks noGrp="1"/>
          </p:cNvSpPr>
          <p:nvPr>
            <p:ph type="sldNum" sz="quarter" idx="5"/>
          </p:nvPr>
        </p:nvSpPr>
        <p:spPr>
          <a:noFill/>
        </p:spPr>
        <p:txBody>
          <a:bodyPr/>
          <a:lstStyle/>
          <a:p>
            <a:fld id="{C78D50F1-6A31-4394-B12C-1384F703594D}" type="slidenum">
              <a:rPr lang="en-US" smtClean="0">
                <a:latin typeface="Arial" pitchFamily="34" charset="0"/>
              </a:rPr>
              <a:pPr/>
              <a:t>10</a:t>
            </a:fld>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C066668F-7122-45C9-AA16-B22B623EA5EB}" type="slidenum">
              <a:rPr lang="en-US" sz="1200"/>
              <a:pPr algn="r"/>
              <a:t>11</a:t>
            </a:fld>
            <a:endParaRPr lang="en-GB" sz="1200"/>
          </a:p>
        </p:txBody>
      </p:sp>
      <p:sp>
        <p:nvSpPr>
          <p:cNvPr id="38915"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8916" name="Rectangle 46082"/>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endParaRPr lang="en-US" smtClean="0"/>
          </a:p>
        </p:txBody>
      </p:sp>
      <p:sp>
        <p:nvSpPr>
          <p:cNvPr id="39940" name="Header Placeholder 3"/>
          <p:cNvSpPr>
            <a:spLocks noGrp="1"/>
          </p:cNvSpPr>
          <p:nvPr>
            <p:ph type="hdr" sz="quarter"/>
          </p:nvPr>
        </p:nvSpPr>
        <p:spPr>
          <a:noFill/>
        </p:spPr>
        <p:txBody>
          <a:bodyPr/>
          <a:lstStyle/>
          <a:p>
            <a:endParaRPr lang="en-US" smtClean="0">
              <a:latin typeface="Arial" pitchFamily="34" charset="0"/>
            </a:endParaRPr>
          </a:p>
        </p:txBody>
      </p:sp>
      <p:sp>
        <p:nvSpPr>
          <p:cNvPr id="39941" name="Date Placeholder 4"/>
          <p:cNvSpPr>
            <a:spLocks noGrp="1"/>
          </p:cNvSpPr>
          <p:nvPr>
            <p:ph type="dt" sz="quarter" idx="1"/>
          </p:nvPr>
        </p:nvSpPr>
        <p:spPr>
          <a:noFill/>
        </p:spPr>
        <p:txBody>
          <a:bodyPr/>
          <a:lstStyle/>
          <a:p>
            <a:fld id="{DDA8B0CA-AA6E-44A6-97F8-AF1C760F38F9}" type="datetime8">
              <a:rPr lang="en-US" smtClean="0">
                <a:latin typeface="Arial" pitchFamily="34" charset="0"/>
              </a:rPr>
              <a:pPr/>
              <a:t>4/28/2008 10:36 AM</a:t>
            </a:fld>
            <a:endParaRPr lang="en-US" smtClean="0">
              <a:latin typeface="Arial" pitchFamily="34" charset="0"/>
            </a:endParaRPr>
          </a:p>
        </p:txBody>
      </p:sp>
      <p:sp>
        <p:nvSpPr>
          <p:cNvPr id="39942" name="Footer Placeholder 5"/>
          <p:cNvSpPr>
            <a:spLocks noGrp="1"/>
          </p:cNvSpPr>
          <p:nvPr>
            <p:ph type="ftr" sz="quarter" idx="4"/>
          </p:nvPr>
        </p:nvSpPr>
        <p:spPr>
          <a:noFill/>
        </p:spPr>
        <p:txBody>
          <a:bodyPr/>
          <a:lstStyle/>
          <a:p>
            <a:r>
              <a:rPr lang="en-US" smtClean="0">
                <a:latin typeface="Arial" pitchFamily="34" charset="0"/>
              </a:rPr>
              <a:t>© 2007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a:p>
            <a:endParaRPr lang="en-US" smtClean="0">
              <a:latin typeface="Arial" pitchFamily="34" charset="0"/>
            </a:endParaRPr>
          </a:p>
        </p:txBody>
      </p:sp>
      <p:sp>
        <p:nvSpPr>
          <p:cNvPr id="39943" name="Slide Number Placeholder 6"/>
          <p:cNvSpPr>
            <a:spLocks noGrp="1"/>
          </p:cNvSpPr>
          <p:nvPr>
            <p:ph type="sldNum" sz="quarter" idx="5"/>
          </p:nvPr>
        </p:nvSpPr>
        <p:spPr>
          <a:noFill/>
        </p:spPr>
        <p:txBody>
          <a:bodyPr/>
          <a:lstStyle/>
          <a:p>
            <a:fld id="{15932675-26A1-49C7-80ED-8E210BAD7DD7}" type="slidenum">
              <a:rPr lang="en-US" smtClean="0">
                <a:latin typeface="Arial" pitchFamily="34" charset="0"/>
              </a:rPr>
              <a:pPr/>
              <a:t>12</a:t>
            </a:fld>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23E3685-D769-4A2E-99E8-F1638BD8C157}" type="slidenum">
              <a:rPr lang="en-US" sz="1200"/>
              <a:pPr algn="r"/>
              <a:t>13</a:t>
            </a:fld>
            <a:endParaRPr lang="en-GB" sz="1200"/>
          </a:p>
        </p:txBody>
      </p:sp>
      <p:sp>
        <p:nvSpPr>
          <p:cNvPr id="40963"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40964" name="Rectangle 46082"/>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3012" name="Header Placeholder 3"/>
          <p:cNvSpPr>
            <a:spLocks noGrp="1"/>
          </p:cNvSpPr>
          <p:nvPr>
            <p:ph type="hdr" sz="quarter"/>
          </p:nvPr>
        </p:nvSpPr>
        <p:spPr>
          <a:noFill/>
        </p:spPr>
        <p:txBody>
          <a:bodyPr/>
          <a:lstStyle/>
          <a:p>
            <a:endParaRPr lang="en-US" smtClean="0">
              <a:latin typeface="Arial" pitchFamily="34" charset="0"/>
            </a:endParaRPr>
          </a:p>
        </p:txBody>
      </p:sp>
      <p:sp>
        <p:nvSpPr>
          <p:cNvPr id="43013" name="Date Placeholder 4"/>
          <p:cNvSpPr>
            <a:spLocks noGrp="1"/>
          </p:cNvSpPr>
          <p:nvPr>
            <p:ph type="dt" sz="quarter" idx="1"/>
          </p:nvPr>
        </p:nvSpPr>
        <p:spPr>
          <a:noFill/>
        </p:spPr>
        <p:txBody>
          <a:bodyPr/>
          <a:lstStyle/>
          <a:p>
            <a:fld id="{93F5A285-8AF5-4AEA-84B3-0E434DE914B1}" type="datetime8">
              <a:rPr lang="en-US" smtClean="0">
                <a:latin typeface="Arial" pitchFamily="34" charset="0"/>
              </a:rPr>
              <a:pPr/>
              <a:t>4/28/2008 10:36 AM</a:t>
            </a:fld>
            <a:endParaRPr lang="en-US" smtClean="0">
              <a:latin typeface="Arial" pitchFamily="34" charset="0"/>
            </a:endParaRPr>
          </a:p>
        </p:txBody>
      </p:sp>
      <p:sp>
        <p:nvSpPr>
          <p:cNvPr id="43014" name="Footer Placeholder 5"/>
          <p:cNvSpPr>
            <a:spLocks noGrp="1"/>
          </p:cNvSpPr>
          <p:nvPr>
            <p:ph type="ftr" sz="quarter" idx="4"/>
          </p:nvPr>
        </p:nvSpPr>
        <p:spPr>
          <a:noFill/>
        </p:spPr>
        <p:txBody>
          <a:bodyPr/>
          <a:lstStyle/>
          <a:p>
            <a:r>
              <a:rPr lang="en-US" smtClean="0">
                <a:latin typeface="Arial" pitchFamily="34" charset="0"/>
              </a:rPr>
              <a:t>© 2007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a:p>
            <a:endParaRPr lang="en-US" smtClean="0">
              <a:latin typeface="Arial" pitchFamily="34" charset="0"/>
            </a:endParaRPr>
          </a:p>
        </p:txBody>
      </p:sp>
      <p:sp>
        <p:nvSpPr>
          <p:cNvPr id="43015" name="Slide Number Placeholder 6"/>
          <p:cNvSpPr>
            <a:spLocks noGrp="1"/>
          </p:cNvSpPr>
          <p:nvPr>
            <p:ph type="sldNum" sz="quarter" idx="5"/>
          </p:nvPr>
        </p:nvSpPr>
        <p:spPr>
          <a:noFill/>
        </p:spPr>
        <p:txBody>
          <a:bodyPr/>
          <a:lstStyle/>
          <a:p>
            <a:fld id="{264CAC56-B0D6-4522-9A7F-619F059200CF}" type="slidenum">
              <a:rPr lang="en-US" smtClean="0">
                <a:latin typeface="Arial" pitchFamily="34" charset="0"/>
              </a:rPr>
              <a:pPr/>
              <a:t>15</a:t>
            </a:fld>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smtClean="0"/>
          </a:p>
        </p:txBody>
      </p:sp>
      <p:sp>
        <p:nvSpPr>
          <p:cNvPr id="45060" name="Slide Number Placeholder 3"/>
          <p:cNvSpPr>
            <a:spLocks noGrp="1"/>
          </p:cNvSpPr>
          <p:nvPr>
            <p:ph type="sldNum" sz="quarter" idx="5"/>
          </p:nvPr>
        </p:nvSpPr>
        <p:spPr>
          <a:noFill/>
        </p:spPr>
        <p:txBody>
          <a:bodyPr/>
          <a:lstStyle/>
          <a:p>
            <a:fld id="{0373D9C8-CF38-4C01-9851-CCAE2A49C20F}" type="slidenum">
              <a:rPr lang="en-US" smtClean="0">
                <a:latin typeface="Arial" pitchFamily="34" charset="0"/>
              </a:rPr>
              <a:pPr/>
              <a:t>17</a:t>
            </a:fld>
            <a:endParaRPr 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smtClean="0"/>
          </a:p>
        </p:txBody>
      </p:sp>
      <p:sp>
        <p:nvSpPr>
          <p:cNvPr id="46084" name="Slide Number Placeholder 3"/>
          <p:cNvSpPr>
            <a:spLocks noGrp="1"/>
          </p:cNvSpPr>
          <p:nvPr>
            <p:ph type="sldNum" sz="quarter" idx="5"/>
          </p:nvPr>
        </p:nvSpPr>
        <p:spPr>
          <a:noFill/>
        </p:spPr>
        <p:txBody>
          <a:bodyPr/>
          <a:lstStyle/>
          <a:p>
            <a:fld id="{00E6245D-C656-480B-B152-6541DD8C7484}" type="slidenum">
              <a:rPr lang="en-US" smtClean="0">
                <a:latin typeface="Arial" pitchFamily="34" charset="0"/>
              </a:rPr>
              <a:pPr/>
              <a:t>18</a:t>
            </a:fld>
            <a:endParaRPr 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82F118C4-C85D-4134-9A50-0279CB02E946}"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dt" sz="quarter" idx="1"/>
          </p:nvPr>
        </p:nvSpPr>
        <p:spPr>
          <a:noFill/>
        </p:spPr>
        <p:txBody>
          <a:bodyPr/>
          <a:lstStyle/>
          <a:p>
            <a:fld id="{2D6515D2-33EF-4577-8123-93957FBCA395}" type="datetime8">
              <a:rPr lang="en-US" smtClean="0">
                <a:latin typeface="Arial" pitchFamily="34" charset="0"/>
              </a:rPr>
              <a:pPr/>
              <a:t>4/28/2008 10:36 AM</a:t>
            </a:fld>
            <a:endParaRPr lang="en-US" smtClean="0">
              <a:latin typeface="Arial" pitchFamily="34" charset="0"/>
            </a:endParaRPr>
          </a:p>
        </p:txBody>
      </p:sp>
      <p:sp>
        <p:nvSpPr>
          <p:cNvPr id="29699" name="Rectangle 6"/>
          <p:cNvSpPr>
            <a:spLocks noGrp="1" noChangeArrowheads="1"/>
          </p:cNvSpPr>
          <p:nvPr>
            <p:ph type="ftr" sz="quarter" idx="4"/>
          </p:nvPr>
        </p:nvSpPr>
        <p:spPr>
          <a:noFill/>
        </p:spPr>
        <p:txBody>
          <a:bodyPr/>
          <a:lstStyle/>
          <a:p>
            <a:r>
              <a:rPr lang="en-US" sz="500" smtClean="0">
                <a:latin typeface="Arial" pitchFamily="34" charset="0"/>
              </a:rPr>
              <a:t>© 2005 Microsoft Corporation. All rights reserved.</a:t>
            </a:r>
          </a:p>
          <a:p>
            <a:r>
              <a:rPr lang="en-US" sz="500" smtClean="0">
                <a:latin typeface="Arial" pitchFamily="34" charset="0"/>
              </a:rPr>
              <a:t>This presentation is for informational purposes only. Microsoft makes no warranties, express or implied, in this summary.</a:t>
            </a:r>
          </a:p>
        </p:txBody>
      </p:sp>
      <p:sp>
        <p:nvSpPr>
          <p:cNvPr id="29700" name="Rectangle 7"/>
          <p:cNvSpPr>
            <a:spLocks noGrp="1" noChangeArrowheads="1"/>
          </p:cNvSpPr>
          <p:nvPr>
            <p:ph type="sldNum" sz="quarter" idx="5"/>
          </p:nvPr>
        </p:nvSpPr>
        <p:spPr>
          <a:noFill/>
        </p:spPr>
        <p:txBody>
          <a:bodyPr/>
          <a:lstStyle/>
          <a:p>
            <a:fld id="{407DC359-0C25-4C99-9DD6-60E62D6D2699}" type="slidenum">
              <a:rPr lang="en-US" smtClean="0">
                <a:latin typeface="Arial" pitchFamily="34" charset="0"/>
              </a:rPr>
              <a:pPr/>
              <a:t>2</a:t>
            </a:fld>
            <a:endParaRPr lang="en-US" smtClean="0">
              <a:latin typeface="Arial" pitchFamily="34" charset="0"/>
            </a:endParaRPr>
          </a:p>
        </p:txBody>
      </p:sp>
      <p:sp>
        <p:nvSpPr>
          <p:cNvPr id="29701" name="Rectangle 2"/>
          <p:cNvSpPr>
            <a:spLocks noGrp="1" noRot="1" noChangeAspect="1" noChangeArrowheads="1" noTextEdit="1"/>
          </p:cNvSpPr>
          <p:nvPr>
            <p:ph type="sldImg"/>
          </p:nvPr>
        </p:nvSpPr>
        <p:spPr>
          <a:ln/>
        </p:spPr>
      </p:sp>
      <p:sp>
        <p:nvSpPr>
          <p:cNvPr id="29702" name="Rectangle 3"/>
          <p:cNvSpPr>
            <a:spLocks noGrp="1" noChangeArrowheads="1"/>
          </p:cNvSpPr>
          <p:nvPr>
            <p:ph type="body" idx="1"/>
          </p:nvPr>
        </p:nvSpPr>
        <p:spPr>
          <a:xfrm>
            <a:off x="414338" y="3798888"/>
            <a:ext cx="6021387" cy="8121650"/>
          </a:xfrm>
          <a:noFill/>
          <a:ln/>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endParaRPr lang="en-US" dirty="0"/>
          </a:p>
        </p:txBody>
      </p:sp>
      <p:sp>
        <p:nvSpPr>
          <p:cNvPr id="30724" name="Slide Number Placeholder 3"/>
          <p:cNvSpPr>
            <a:spLocks noGrp="1"/>
          </p:cNvSpPr>
          <p:nvPr>
            <p:ph type="sldNum" sz="quarter" idx="5"/>
          </p:nvPr>
        </p:nvSpPr>
        <p:spPr>
          <a:noFill/>
        </p:spPr>
        <p:txBody>
          <a:bodyPr/>
          <a:lstStyle/>
          <a:p>
            <a:fld id="{28E827D4-200D-4088-B177-151439B534E7}" type="slidenum">
              <a:rPr lang="en-US" smtClean="0">
                <a:latin typeface="Arial" pitchFamily="34" charset="0"/>
              </a:rPr>
              <a:pPr/>
              <a:t>3</a:t>
            </a:fld>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A7E144D6-6FDC-40B6-95A9-10BB4B97D9AD}" type="slidenum">
              <a:rPr lang="en-US" sz="1200"/>
              <a:pPr algn="r"/>
              <a:t>5</a:t>
            </a:fld>
            <a:endParaRPr lang="en-GB" sz="1200"/>
          </a:p>
        </p:txBody>
      </p:sp>
      <p:sp>
        <p:nvSpPr>
          <p:cNvPr id="32771"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2772" name="Rectangle 46082"/>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dt" sz="quarter" idx="1"/>
          </p:nvPr>
        </p:nvSpPr>
        <p:spPr>
          <a:noFill/>
        </p:spPr>
        <p:txBody>
          <a:bodyPr/>
          <a:lstStyle/>
          <a:p>
            <a:fld id="{1C1ECE50-96D4-4782-993C-9F11BDEA6113}" type="datetime8">
              <a:rPr lang="en-US" smtClean="0">
                <a:latin typeface="Arial" pitchFamily="34" charset="0"/>
              </a:rPr>
              <a:pPr/>
              <a:t>4/28/2008 10:36 AM</a:t>
            </a:fld>
            <a:endParaRPr lang="en-US" smtClean="0">
              <a:latin typeface="Arial" pitchFamily="34" charset="0"/>
            </a:endParaRPr>
          </a:p>
        </p:txBody>
      </p:sp>
      <p:sp>
        <p:nvSpPr>
          <p:cNvPr id="33795" name="Rectangle 6"/>
          <p:cNvSpPr>
            <a:spLocks noGrp="1" noChangeArrowheads="1"/>
          </p:cNvSpPr>
          <p:nvPr>
            <p:ph type="ftr" sz="quarter" idx="4"/>
          </p:nvPr>
        </p:nvSpPr>
        <p:spPr>
          <a:noFill/>
        </p:spPr>
        <p:txBody>
          <a:bodyPr/>
          <a:lstStyle/>
          <a:p>
            <a:r>
              <a:rPr lang="en-US" smtClean="0">
                <a:latin typeface="Arial" pitchFamily="34" charset="0"/>
              </a:rPr>
              <a:t>©2005 Microsoft Corporation. All rights reserved.</a:t>
            </a:r>
          </a:p>
          <a:p>
            <a:pPr eaLnBrk="0" hangingPunct="0"/>
            <a:r>
              <a:rPr lang="en-US" smtClean="0">
                <a:latin typeface="Arial" pitchFamily="34" charset="0"/>
              </a:rPr>
              <a:t>This presentation is for informational purposes only. Microsoft makes no warranties, express or implied, in this summary.</a:t>
            </a:r>
          </a:p>
        </p:txBody>
      </p:sp>
      <p:sp>
        <p:nvSpPr>
          <p:cNvPr id="33796" name="Rectangle 7"/>
          <p:cNvSpPr>
            <a:spLocks noGrp="1" noChangeArrowheads="1"/>
          </p:cNvSpPr>
          <p:nvPr>
            <p:ph type="sldNum" sz="quarter" idx="5"/>
          </p:nvPr>
        </p:nvSpPr>
        <p:spPr>
          <a:noFill/>
        </p:spPr>
        <p:txBody>
          <a:bodyPr/>
          <a:lstStyle/>
          <a:p>
            <a:fld id="{B69878DD-D339-4EC9-8118-F79FACCE1E48}" type="slidenum">
              <a:rPr lang="en-US" smtClean="0">
                <a:latin typeface="Arial" pitchFamily="34" charset="0"/>
              </a:rPr>
              <a:pPr/>
              <a:t>6</a:t>
            </a:fld>
            <a:endParaRPr lang="en-US" smtClean="0">
              <a:latin typeface="Arial" pitchFamily="34" charset="0"/>
            </a:endParaRPr>
          </a:p>
        </p:txBody>
      </p:sp>
      <p:sp>
        <p:nvSpPr>
          <p:cNvPr id="33797" name="Rectangle 2"/>
          <p:cNvSpPr>
            <a:spLocks noGrp="1" noRot="1" noChangeAspect="1" noChangeArrowheads="1" noTextEdit="1"/>
          </p:cNvSpPr>
          <p:nvPr>
            <p:ph type="sldImg"/>
          </p:nvPr>
        </p:nvSpPr>
        <p:spPr>
          <a:xfrm>
            <a:off x="1241425" y="558800"/>
            <a:ext cx="4183063" cy="3136900"/>
          </a:xfrm>
          <a:ln/>
        </p:spPr>
      </p:sp>
      <p:sp>
        <p:nvSpPr>
          <p:cNvPr id="3379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3F78FFF1-327A-4A00-8C67-7B405F70C06E}" type="slidenum">
              <a:rPr lang="en-US" sz="1200"/>
              <a:pPr algn="r"/>
              <a:t>7</a:t>
            </a:fld>
            <a:endParaRPr lang="en-GB" sz="1200"/>
          </a:p>
        </p:txBody>
      </p:sp>
      <p:sp>
        <p:nvSpPr>
          <p:cNvPr id="34819"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4820" name="Rectangle 46082"/>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dirty="0" smtClean="0"/>
          </a:p>
        </p:txBody>
      </p:sp>
      <p:sp>
        <p:nvSpPr>
          <p:cNvPr id="35844" name="Header Placeholder 3"/>
          <p:cNvSpPr>
            <a:spLocks noGrp="1"/>
          </p:cNvSpPr>
          <p:nvPr>
            <p:ph type="hdr" sz="quarter"/>
          </p:nvPr>
        </p:nvSpPr>
        <p:spPr>
          <a:noFill/>
        </p:spPr>
        <p:txBody>
          <a:bodyPr/>
          <a:lstStyle/>
          <a:p>
            <a:endParaRPr lang="en-US" smtClean="0">
              <a:latin typeface="Arial" pitchFamily="34" charset="0"/>
            </a:endParaRPr>
          </a:p>
        </p:txBody>
      </p:sp>
      <p:sp>
        <p:nvSpPr>
          <p:cNvPr id="35845" name="Date Placeholder 4"/>
          <p:cNvSpPr>
            <a:spLocks noGrp="1"/>
          </p:cNvSpPr>
          <p:nvPr>
            <p:ph type="dt" sz="quarter" idx="1"/>
          </p:nvPr>
        </p:nvSpPr>
        <p:spPr>
          <a:noFill/>
        </p:spPr>
        <p:txBody>
          <a:bodyPr/>
          <a:lstStyle/>
          <a:p>
            <a:fld id="{2F9AA718-4ECF-4949-8A5F-A42828875F6D}" type="datetime8">
              <a:rPr lang="en-US" smtClean="0">
                <a:latin typeface="Arial" pitchFamily="34" charset="0"/>
              </a:rPr>
              <a:pPr/>
              <a:t>4/28/2008 10:36 AM</a:t>
            </a:fld>
            <a:endParaRPr lang="en-US" smtClean="0">
              <a:latin typeface="Arial" pitchFamily="34" charset="0"/>
            </a:endParaRPr>
          </a:p>
        </p:txBody>
      </p:sp>
      <p:sp>
        <p:nvSpPr>
          <p:cNvPr id="35846" name="Footer Placeholder 5"/>
          <p:cNvSpPr>
            <a:spLocks noGrp="1"/>
          </p:cNvSpPr>
          <p:nvPr>
            <p:ph type="ftr" sz="quarter" idx="4"/>
          </p:nvPr>
        </p:nvSpPr>
        <p:spPr>
          <a:noFill/>
        </p:spPr>
        <p:txBody>
          <a:bodyPr/>
          <a:lstStyle/>
          <a:p>
            <a:r>
              <a:rPr lang="en-US" smtClean="0">
                <a:latin typeface="Arial" pitchFamily="34" charset="0"/>
              </a:rPr>
              <a:t>© 2007 Microsoft Corporation. All rights reserved. Microsoft, Windows, Windows Vista and other product names are or may be registered trademarks and/or trademarks in the U.S. and/or other countries.</a:t>
            </a:r>
          </a:p>
          <a:p>
            <a:r>
              <a:rPr lang="en-US" smtClean="0">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latin typeface="Arial" pitchFamily="34" charset="0"/>
              </a:rPr>
            </a:br>
            <a:r>
              <a:rPr lang="en-US" smtClean="0">
                <a:latin typeface="Arial" pitchFamily="34" charset="0"/>
              </a:rPr>
              <a:t>MICROSOFT MAKES NO WARRANTIES, EXPRESS, IMPLIED OR STATUTORY, AS TO THE INFORMATION IN THIS PRESENTATION.</a:t>
            </a:r>
          </a:p>
          <a:p>
            <a:endParaRPr lang="en-US" smtClean="0">
              <a:latin typeface="Arial" pitchFamily="34" charset="0"/>
            </a:endParaRPr>
          </a:p>
        </p:txBody>
      </p:sp>
      <p:sp>
        <p:nvSpPr>
          <p:cNvPr id="35847" name="Slide Number Placeholder 6"/>
          <p:cNvSpPr>
            <a:spLocks noGrp="1"/>
          </p:cNvSpPr>
          <p:nvPr>
            <p:ph type="sldNum" sz="quarter" idx="5"/>
          </p:nvPr>
        </p:nvSpPr>
        <p:spPr>
          <a:noFill/>
        </p:spPr>
        <p:txBody>
          <a:bodyPr/>
          <a:lstStyle/>
          <a:p>
            <a:fld id="{253F9884-9C9F-4811-9E6D-FE74EA3FBBAE}" type="slidenum">
              <a:rPr lang="en-US" smtClean="0">
                <a:latin typeface="Arial" pitchFamily="34" charset="0"/>
              </a:rPr>
              <a:pPr/>
              <a:t>8</a:t>
            </a:fld>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34D2756-5C73-404A-A9EB-6BDCB36E7A1E}" type="slidenum">
              <a:rPr lang="en-US" sz="1200"/>
              <a:pPr algn="r"/>
              <a:t>9</a:t>
            </a:fld>
            <a:endParaRPr lang="en-GB" sz="1200"/>
          </a:p>
        </p:txBody>
      </p:sp>
      <p:sp>
        <p:nvSpPr>
          <p:cNvPr id="36867" name="Rectangle 46081"/>
          <p:cNvSpPr>
            <a:spLocks noGrp="1" noRot="1" noChangeAspect="1" noChangeArrowheads="1" noTextEdit="1"/>
          </p:cNvSpPr>
          <p:nvPr>
            <p:ph type="sldImg"/>
          </p:nvPr>
        </p:nvSpPr>
        <p:spPr>
          <a:xfrm>
            <a:off x="1144588" y="685800"/>
            <a:ext cx="4572000" cy="3429000"/>
          </a:xfrm>
          <a:ln cap="flat">
            <a:headEnd type="none" w="med" len="med"/>
            <a:tailEnd type="none" w="med" len="med"/>
          </a:ln>
        </p:spPr>
      </p:sp>
      <p:sp>
        <p:nvSpPr>
          <p:cNvPr id="36868" name="Rectangle 46082"/>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0F8D0F-FB24-426E-A776-E99F7D664F2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ADC7FC-A4F9-4635-B5F6-4E54AFA3849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CFC994-D8AF-4CBB-AFCF-6A0DED3EC53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E9DE25-C3F4-46DD-8229-36900A4A506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B5DCA7-010B-4EA9-9A33-B23ADCDE276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70E102A-3DA4-48D0-87B2-A3D05E1D9F2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2FA93AA-5A8C-4211-B3BA-F1F58B1089D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D891840-5D2F-4E64-8C45-8C238378805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374338C-50BB-4C1C-A4EC-7DE6171D402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AF31477-A53C-46C2-A34A-4798A4406FC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BEB3BA-8C2C-4AD0-BD78-CD359ECE41A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A4542D-436A-4DD2-95D8-8823C4EDAD9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pic>
        <p:nvPicPr>
          <p:cNvPr id="3074" name="Picture 24" descr="F06_Slide_ASP"/>
          <p:cNvPicPr>
            <a:picLocks noChangeAspect="1" noChangeArrowheads="1"/>
          </p:cNvPicPr>
          <p:nvPr/>
        </p:nvPicPr>
        <p:blipFill>
          <a:blip r:embed="rId15"/>
          <a:srcRect/>
          <a:stretch>
            <a:fillRect/>
          </a:stretch>
        </p:blipFill>
        <p:spPr bwMode="auto">
          <a:xfrm>
            <a:off x="0" y="0"/>
            <a:ext cx="9144000" cy="6858000"/>
          </a:xfrm>
          <a:prstGeom prst="rect">
            <a:avLst/>
          </a:prstGeom>
          <a:noFill/>
          <a:ln w="9525">
            <a:noFill/>
            <a:miter lim="800000"/>
            <a:headEnd/>
            <a:tailEnd/>
          </a:ln>
        </p:spPr>
      </p:pic>
      <p:sp>
        <p:nvSpPr>
          <p:cNvPr id="3075"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204036CA-3BA3-409F-BC0B-CE86649DCAF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charset="0"/>
        </a:defRPr>
      </a:lvl2pPr>
      <a:lvl3pPr algn="l" rtl="0" eaLnBrk="0" fontAlgn="base" hangingPunct="0">
        <a:spcBef>
          <a:spcPct val="0"/>
        </a:spcBef>
        <a:spcAft>
          <a:spcPct val="0"/>
        </a:spcAft>
        <a:defRPr sz="3600" b="1">
          <a:solidFill>
            <a:schemeClr val="tx1"/>
          </a:solidFill>
          <a:latin typeface="Arial" charset="0"/>
        </a:defRPr>
      </a:lvl3pPr>
      <a:lvl4pPr algn="l" rtl="0" eaLnBrk="0" fontAlgn="base" hangingPunct="0">
        <a:spcBef>
          <a:spcPct val="0"/>
        </a:spcBef>
        <a:spcAft>
          <a:spcPct val="0"/>
        </a:spcAft>
        <a:defRPr sz="3600" b="1">
          <a:solidFill>
            <a:schemeClr val="tx1"/>
          </a:solidFill>
          <a:latin typeface="Arial" charset="0"/>
        </a:defRPr>
      </a:lvl4pPr>
      <a:lvl5pPr algn="l" rtl="0" eaLnBrk="0" fontAlgn="base" hangingPunct="0">
        <a:spcBef>
          <a:spcPct val="0"/>
        </a:spcBef>
        <a:spcAft>
          <a:spcPct val="0"/>
        </a:spcAft>
        <a:defRPr sz="3600" b="1">
          <a:solidFill>
            <a:schemeClr val="tx1"/>
          </a:solidFill>
          <a:latin typeface="Arial"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0"/>
        </a:spcAft>
        <a:buChar char="•"/>
        <a:defRPr sz="3200">
          <a:solidFill>
            <a:srgbClr val="FFFF66"/>
          </a:solidFill>
          <a:latin typeface="+mn-lt"/>
          <a:ea typeface="+mn-ea"/>
          <a:cs typeface="+mn-cs"/>
        </a:defRPr>
      </a:lvl1pPr>
      <a:lvl2pPr marL="742950" indent="-285750" algn="l" rtl="0" eaLnBrk="0" fontAlgn="base" hangingPunct="0">
        <a:spcBef>
          <a:spcPct val="20000"/>
        </a:spcBef>
        <a:spcAft>
          <a:spcPct val="0"/>
        </a:spcAft>
        <a:buSzPct val="75000"/>
        <a:buFont typeface="Arial" pitchFamily="34" charset="0"/>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rgbClr val="FFFF66"/>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rgbClr val="FFFF66"/>
          </a:solidFill>
          <a:latin typeface="+mn-lt"/>
        </a:defRPr>
      </a:lvl5pPr>
      <a:lvl6pPr marL="2514600" indent="-228600" algn="l" rtl="0" fontAlgn="base">
        <a:spcBef>
          <a:spcPct val="20000"/>
        </a:spcBef>
        <a:spcAft>
          <a:spcPct val="0"/>
        </a:spcAft>
        <a:buChar char="»"/>
        <a:defRPr sz="2000">
          <a:solidFill>
            <a:srgbClr val="FFFF66"/>
          </a:solidFill>
          <a:latin typeface="+mn-lt"/>
        </a:defRPr>
      </a:lvl6pPr>
      <a:lvl7pPr marL="2971800" indent="-228600" algn="l" rtl="0" fontAlgn="base">
        <a:spcBef>
          <a:spcPct val="20000"/>
        </a:spcBef>
        <a:spcAft>
          <a:spcPct val="0"/>
        </a:spcAft>
        <a:buChar char="»"/>
        <a:defRPr sz="2000">
          <a:solidFill>
            <a:srgbClr val="FFFF66"/>
          </a:solidFill>
          <a:latin typeface="+mn-lt"/>
        </a:defRPr>
      </a:lvl7pPr>
      <a:lvl8pPr marL="3429000" indent="-228600" algn="l" rtl="0" fontAlgn="base">
        <a:spcBef>
          <a:spcPct val="20000"/>
        </a:spcBef>
        <a:spcAft>
          <a:spcPct val="0"/>
        </a:spcAft>
        <a:buChar char="»"/>
        <a:defRPr sz="2000">
          <a:solidFill>
            <a:srgbClr val="FFFF66"/>
          </a:solidFill>
          <a:latin typeface="+mn-lt"/>
        </a:defRPr>
      </a:lvl8pPr>
      <a:lvl9pPr marL="3886200" indent="-228600" algn="l" rtl="0" fontAlgn="base">
        <a:spcBef>
          <a:spcPct val="20000"/>
        </a:spcBef>
        <a:spcAft>
          <a:spcPct val="0"/>
        </a:spcAft>
        <a:buChar char="»"/>
        <a:defRPr sz="2000">
          <a:solidFill>
            <a:srgbClr val="FFFF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rlosag@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iis.net/GoLive"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image" Target="../media/image16.png"/><Relationship Id="rId3" Type="http://schemas.openxmlformats.org/officeDocument/2006/relationships/notesSlide" Target="../notesSlides/notesSlide3.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2.xml"/><Relationship Id="rId16" Type="http://schemas.openxmlformats.org/officeDocument/2006/relationships/oleObject" Target="../embeddings/oleObject13.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oleObject" Target="../embeddings/oleObject24.bin"/><Relationship Id="rId3" Type="http://schemas.openxmlformats.org/officeDocument/2006/relationships/notesSlide" Target="../notesSlides/notesSlide6.xml"/><Relationship Id="rId7" Type="http://schemas.openxmlformats.org/officeDocument/2006/relationships/oleObject" Target="../embeddings/oleObject18.bin"/><Relationship Id="rId12"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17.bin"/><Relationship Id="rId11" Type="http://schemas.openxmlformats.org/officeDocument/2006/relationships/oleObject" Target="../embeddings/oleObject22.bin"/><Relationship Id="rId5" Type="http://schemas.openxmlformats.org/officeDocument/2006/relationships/oleObject" Target="../embeddings/oleObject16.bin"/><Relationship Id="rId15" Type="http://schemas.openxmlformats.org/officeDocument/2006/relationships/oleObject" Target="../embeddings/oleObject26.bin"/><Relationship Id="rId10" Type="http://schemas.openxmlformats.org/officeDocument/2006/relationships/oleObject" Target="../embeddings/oleObject21.bin"/><Relationship Id="rId4" Type="http://schemas.openxmlformats.org/officeDocument/2006/relationships/oleObject" Target="../embeddings/oleObject15.bin"/><Relationship Id="rId9" Type="http://schemas.openxmlformats.org/officeDocument/2006/relationships/oleObject" Target="../embeddings/oleObject20.bin"/><Relationship Id="rId14" Type="http://schemas.openxmlformats.org/officeDocument/2006/relationships/oleObject" Target="../embeddings/oleObject25.bin"/></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1447800"/>
            <a:ext cx="8153400" cy="1470025"/>
          </a:xfrm>
        </p:spPr>
        <p:txBody>
          <a:bodyPr/>
          <a:lstStyle/>
          <a:p>
            <a:pPr eaLnBrk="1" hangingPunct="1"/>
            <a:r>
              <a:rPr lang="en-US" smtClean="0"/>
              <a:t>AMS303: Internet Information Services 7 for ASP.NET Developers</a:t>
            </a:r>
            <a:endParaRPr lang="en-US" sz="4000" smtClean="0"/>
          </a:p>
        </p:txBody>
      </p:sp>
      <p:sp>
        <p:nvSpPr>
          <p:cNvPr id="5123" name="Rectangle 3"/>
          <p:cNvSpPr>
            <a:spLocks noGrp="1" noChangeArrowheads="1"/>
          </p:cNvSpPr>
          <p:nvPr>
            <p:ph type="subTitle" idx="1"/>
          </p:nvPr>
        </p:nvSpPr>
        <p:spPr>
          <a:noFill/>
        </p:spPr>
        <p:txBody>
          <a:bodyPr/>
          <a:lstStyle/>
          <a:p>
            <a:pPr eaLnBrk="1" hangingPunct="1"/>
            <a:r>
              <a:rPr lang="en-US" dirty="0" smtClean="0"/>
              <a:t>Carlos Aguilar Mares</a:t>
            </a:r>
          </a:p>
          <a:p>
            <a:pPr eaLnBrk="1" hangingPunct="1"/>
            <a:r>
              <a:rPr lang="en-US" dirty="0" smtClean="0"/>
              <a:t>Microsoft</a:t>
            </a:r>
          </a:p>
          <a:p>
            <a:pPr eaLnBrk="1" hangingPunct="1"/>
            <a:r>
              <a:rPr lang="en-US" dirty="0" smtClean="0">
                <a:hlinkClick r:id="rId3"/>
              </a:rPr>
              <a:t>carlosag@microsoft.com</a:t>
            </a:r>
            <a:endParaRPr lang="en-US" dirty="0" smtClean="0"/>
          </a:p>
          <a:p>
            <a:pPr eaLnBrk="1" hangingPunct="1"/>
            <a:r>
              <a:rPr lang="en-US" dirty="0" smtClean="0"/>
              <a:t>http://blogs.msdn.com/carlosag/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IIS7 Output Caching</a:t>
            </a:r>
          </a:p>
        </p:txBody>
      </p:sp>
      <p:sp>
        <p:nvSpPr>
          <p:cNvPr id="15363" name="Content Placeholder 2"/>
          <p:cNvSpPr>
            <a:spLocks noGrp="1"/>
          </p:cNvSpPr>
          <p:nvPr>
            <p:ph sz="half" idx="4294967295"/>
          </p:nvPr>
        </p:nvSpPr>
        <p:spPr>
          <a:xfrm>
            <a:off x="228600" y="1066800"/>
            <a:ext cx="8763000" cy="5486400"/>
          </a:xfrm>
        </p:spPr>
        <p:txBody>
          <a:bodyPr/>
          <a:lstStyle/>
          <a:p>
            <a:r>
              <a:rPr lang="en-US" smtClean="0"/>
              <a:t>Built-in caching for all dynamic responses</a:t>
            </a:r>
          </a:p>
          <a:p>
            <a:pPr lvl="1"/>
            <a:r>
              <a:rPr lang="en-US" smtClean="0"/>
              <a:t>Kernel &amp; user mode caching</a:t>
            </a:r>
          </a:p>
          <a:p>
            <a:pPr lvl="1"/>
            <a:r>
              <a:rPr lang="en-US" smtClean="0"/>
              <a:t>Kernel is faster but doesn’t support user mode work like Authentication </a:t>
            </a:r>
          </a:p>
          <a:p>
            <a:r>
              <a:rPr lang="en-US" smtClean="0"/>
              <a:t>Cache compressed dynamic content to save bandwidth</a:t>
            </a:r>
          </a:p>
          <a:p>
            <a:r>
              <a:rPr lang="en-US" smtClean="0"/>
              <a:t>Full UI support for configuring caching policies</a:t>
            </a:r>
          </a:p>
          <a:p>
            <a:pPr lvl="1"/>
            <a:r>
              <a:rPr lang="en-US" smtClean="0"/>
              <a:t>varyByQueryString, varyByHeaders</a:t>
            </a:r>
          </a:p>
          <a:p>
            <a:pPr lvl="1"/>
            <a:r>
              <a:rPr lang="en-US" smtClean="0"/>
              <a:t>CacheUntilChange, CacheForTime Period</a:t>
            </a:r>
          </a:p>
          <a:p>
            <a:pPr lvl="1">
              <a:buFont typeface="Arial" pitchFamily="34" charset="0"/>
              <a:buNone/>
            </a:pPr>
            <a:endParaRPr lang="en-US"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6387" name="TextBox 9217"/>
          <p:cNvSpPr txBox="1">
            <a:spLocks noChangeArrowheads="1"/>
          </p:cNvSpPr>
          <p:nvPr/>
        </p:nvSpPr>
        <p:spPr bwMode="auto">
          <a:xfrm>
            <a:off x="1676400" y="3505200"/>
            <a:ext cx="6019800" cy="1219200"/>
          </a:xfrm>
          <a:prstGeom prst="rect">
            <a:avLst/>
          </a:prstGeom>
          <a:noFill/>
          <a:ln w="9525">
            <a:noFill/>
            <a:miter lim="800000"/>
            <a:headEnd/>
            <a:tailEnd/>
          </a:ln>
        </p:spPr>
        <p:txBody>
          <a:bodyPr/>
          <a:lstStyle/>
          <a:p>
            <a:pPr>
              <a:spcBef>
                <a:spcPct val="20000"/>
              </a:spcBef>
            </a:pPr>
            <a:r>
              <a:rPr lang="en-GB" sz="3200" b="1">
                <a:latin typeface="Segoe"/>
              </a:rPr>
              <a:t>Output Caching</a:t>
            </a:r>
            <a:endParaRPr lang="en-US" sz="3200" b="1">
              <a:latin typeface="Segoe"/>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81000" y="230188"/>
            <a:ext cx="8382000" cy="1330325"/>
          </a:xfrm>
        </p:spPr>
        <p:txBody>
          <a:bodyPr/>
          <a:lstStyle/>
          <a:p>
            <a:r>
              <a:rPr lang="en-US" smtClean="0"/>
              <a:t>IIS7 Extensibility</a:t>
            </a:r>
            <a:br>
              <a:rPr lang="en-US" smtClean="0"/>
            </a:br>
            <a:endParaRPr lang="en-US" smtClean="0">
              <a:solidFill>
                <a:schemeClr val="tx2"/>
              </a:solidFill>
            </a:endParaRPr>
          </a:p>
        </p:txBody>
      </p:sp>
      <p:sp>
        <p:nvSpPr>
          <p:cNvPr id="17411" name="Text Placeholder 2"/>
          <p:cNvSpPr>
            <a:spLocks noGrp="1"/>
          </p:cNvSpPr>
          <p:nvPr>
            <p:ph type="body" sz="quarter" idx="10"/>
          </p:nvPr>
        </p:nvSpPr>
        <p:spPr>
          <a:xfrm>
            <a:off x="381000" y="1058863"/>
            <a:ext cx="8382000" cy="4586287"/>
          </a:xfrm>
        </p:spPr>
        <p:txBody>
          <a:bodyPr/>
          <a:lstStyle/>
          <a:p>
            <a:r>
              <a:rPr lang="en-US" i="1" smtClean="0"/>
              <a:t>Broadly</a:t>
            </a:r>
            <a:r>
              <a:rPr lang="en-US" smtClean="0"/>
              <a:t> Extensible, Customize anything!</a:t>
            </a:r>
          </a:p>
          <a:p>
            <a:pPr lvl="1"/>
            <a:r>
              <a:rPr lang="en-US" smtClean="0"/>
              <a:t>Extensible Runtime, Config, UI &amp; Tracing</a:t>
            </a:r>
          </a:p>
          <a:p>
            <a:r>
              <a:rPr lang="en-US" smtClean="0"/>
              <a:t>Native (C/C++) </a:t>
            </a:r>
            <a:r>
              <a:rPr lang="en-US" i="1" smtClean="0"/>
              <a:t>and</a:t>
            </a:r>
            <a:r>
              <a:rPr lang="en-US" smtClean="0"/>
              <a:t> managed (.NET) APIs</a:t>
            </a:r>
          </a:p>
          <a:p>
            <a:r>
              <a:rPr lang="en-US" smtClean="0"/>
              <a:t>Expanded existing ASP.NET APIs…</a:t>
            </a:r>
          </a:p>
          <a:p>
            <a:pPr lvl="1"/>
            <a:r>
              <a:rPr lang="en-US" smtClean="0"/>
              <a:t>Familiar IHTTPModule, IHTTPHandler</a:t>
            </a:r>
          </a:p>
          <a:p>
            <a:pPr lvl="1"/>
            <a:r>
              <a:rPr lang="en-US" smtClean="0"/>
              <a:t>New Events: MapRequestHandler, LogRequest, PostLogRequest</a:t>
            </a:r>
          </a:p>
          <a:p>
            <a:pPr lvl="1"/>
            <a:r>
              <a:rPr lang="en-US" smtClean="0"/>
              <a:t>Write-enabled Collections: HttpRequest.Headers, HttpResponse.Headers, HttpRequest.ServerVariables</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8435" name="TextBox 9217"/>
          <p:cNvSpPr txBox="1">
            <a:spLocks noChangeArrowheads="1"/>
          </p:cNvSpPr>
          <p:nvPr/>
        </p:nvSpPr>
        <p:spPr bwMode="auto">
          <a:xfrm>
            <a:off x="1676400" y="3505200"/>
            <a:ext cx="6019800" cy="1219200"/>
          </a:xfrm>
          <a:prstGeom prst="rect">
            <a:avLst/>
          </a:prstGeom>
          <a:noFill/>
          <a:ln w="9525">
            <a:noFill/>
            <a:miter lim="800000"/>
            <a:headEnd/>
            <a:tailEnd/>
          </a:ln>
        </p:spPr>
        <p:txBody>
          <a:bodyPr/>
          <a:lstStyle/>
          <a:p>
            <a:pPr>
              <a:spcBef>
                <a:spcPct val="20000"/>
              </a:spcBef>
            </a:pPr>
            <a:r>
              <a:rPr lang="en-GB" sz="3200" b="1">
                <a:latin typeface="Segoe"/>
              </a:rPr>
              <a:t>Extending IIS7 in .NET</a:t>
            </a:r>
            <a:endParaRPr lang="en-US" sz="3200" b="1">
              <a:latin typeface="Segoe"/>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hape 99329"/>
          <p:cNvSpPr>
            <a:spLocks noGrp="1" noChangeArrowheads="1"/>
          </p:cNvSpPr>
          <p:nvPr>
            <p:ph type="title" idx="4294967295"/>
          </p:nvPr>
        </p:nvSpPr>
        <p:spPr>
          <a:xfrm>
            <a:off x="304800" y="533400"/>
            <a:ext cx="9144000" cy="665163"/>
          </a:xfrm>
        </p:spPr>
        <p:txBody>
          <a:bodyPr/>
          <a:lstStyle/>
          <a:p>
            <a:r>
              <a:rPr lang="en-US" smtClean="0"/>
              <a:t>IIS7 in Vista for Developers</a:t>
            </a:r>
          </a:p>
        </p:txBody>
      </p:sp>
      <p:sp>
        <p:nvSpPr>
          <p:cNvPr id="19459" name="Shape 99330"/>
          <p:cNvSpPr>
            <a:spLocks noGrp="1" noChangeArrowheads="1"/>
          </p:cNvSpPr>
          <p:nvPr>
            <p:ph type="body" idx="4294967295"/>
          </p:nvPr>
        </p:nvSpPr>
        <p:spPr>
          <a:xfrm>
            <a:off x="381000" y="1549400"/>
            <a:ext cx="8636000" cy="3675063"/>
          </a:xfrm>
        </p:spPr>
        <p:txBody>
          <a:bodyPr/>
          <a:lstStyle/>
          <a:p>
            <a:pPr eaLnBrk="1" hangingPunct="1"/>
            <a:r>
              <a:rPr lang="en-GB" smtClean="0"/>
              <a:t>Full featured Web server in Client OS</a:t>
            </a:r>
          </a:p>
          <a:p>
            <a:pPr lvl="1" eaLnBrk="1" hangingPunct="1"/>
            <a:r>
              <a:rPr lang="en-GB" smtClean="0"/>
              <a:t>Same version of IIS7 in Windows Server 2008</a:t>
            </a:r>
          </a:p>
          <a:p>
            <a:pPr lvl="1" eaLnBrk="1" hangingPunct="1"/>
            <a:r>
              <a:rPr lang="en-GB" smtClean="0"/>
              <a:t>Design, test, configure, deploy Web applications from IIS7 on desktop/laptop</a:t>
            </a:r>
          </a:p>
          <a:p>
            <a:pPr lvl="1" eaLnBrk="1" hangingPunct="1"/>
            <a:endParaRPr lang="en-GB" sz="1000" smtClean="0"/>
          </a:p>
          <a:p>
            <a:pPr eaLnBrk="1" hangingPunct="1"/>
            <a:r>
              <a:rPr lang="en-GB" smtClean="0"/>
              <a:t>Unlimited Sites, Unlimited Connections</a:t>
            </a:r>
          </a:p>
          <a:p>
            <a:pPr lvl="1" eaLnBrk="1" hangingPunct="1"/>
            <a:r>
              <a:rPr lang="en-GB" smtClean="0"/>
              <a:t>10 Simultaneous Requests</a:t>
            </a:r>
          </a:p>
          <a:p>
            <a:pPr lvl="1" eaLnBrk="1" hangingPunct="1"/>
            <a:endParaRPr lang="en-GB" sz="1000" smtClean="0"/>
          </a:p>
          <a:p>
            <a:pPr>
              <a:buFontTx/>
              <a:buNone/>
            </a:pPr>
            <a:endParaRPr lang="en-US"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1000" y="230188"/>
            <a:ext cx="8382000" cy="665162"/>
          </a:xfrm>
        </p:spPr>
        <p:txBody>
          <a:bodyPr/>
          <a:lstStyle/>
          <a:p>
            <a:r>
              <a:rPr lang="en-US" smtClean="0"/>
              <a:t>IIS7 in Window Server 2008</a:t>
            </a:r>
          </a:p>
        </p:txBody>
      </p:sp>
      <p:sp>
        <p:nvSpPr>
          <p:cNvPr id="3" name="Text Placeholder 2"/>
          <p:cNvSpPr>
            <a:spLocks noGrp="1"/>
          </p:cNvSpPr>
          <p:nvPr>
            <p:ph type="body" sz="quarter" idx="10"/>
          </p:nvPr>
        </p:nvSpPr>
        <p:spPr>
          <a:xfrm>
            <a:off x="304800" y="990600"/>
            <a:ext cx="8763000" cy="5927725"/>
          </a:xfrm>
        </p:spPr>
        <p:txBody>
          <a:bodyPr/>
          <a:lstStyle/>
          <a:p>
            <a:r>
              <a:rPr lang="en-US" smtClean="0"/>
              <a:t>New capabilities just for Server…</a:t>
            </a:r>
          </a:p>
          <a:p>
            <a:pPr lvl="1"/>
            <a:r>
              <a:rPr lang="en-US" smtClean="0"/>
              <a:t>FastCGI</a:t>
            </a:r>
          </a:p>
          <a:p>
            <a:pPr lvl="1"/>
            <a:r>
              <a:rPr lang="en-US" smtClean="0"/>
              <a:t>FTP/SSL</a:t>
            </a:r>
          </a:p>
          <a:p>
            <a:pPr lvl="1"/>
            <a:r>
              <a:rPr lang="en-US" smtClean="0"/>
              <a:t>Delegated, Remote Administration</a:t>
            </a:r>
          </a:p>
          <a:p>
            <a:pPr lvl="1"/>
            <a:r>
              <a:rPr lang="en-US" smtClean="0"/>
              <a:t>Shared Configuration for Web farms</a:t>
            </a:r>
          </a:p>
          <a:p>
            <a:pPr lvl="1"/>
            <a:r>
              <a:rPr lang="en-US" smtClean="0"/>
              <a:t>Automatic AppPool Isolation</a:t>
            </a:r>
          </a:p>
          <a:p>
            <a:pPr lvl="1"/>
            <a:r>
              <a:rPr lang="en-US" smtClean="0"/>
              <a:t>Server Core </a:t>
            </a:r>
          </a:p>
          <a:p>
            <a:endParaRPr lang="en-US" sz="400" smtClean="0"/>
          </a:p>
          <a:p>
            <a:endParaRPr lang="en-US" sz="400" smtClean="0"/>
          </a:p>
          <a:p>
            <a:r>
              <a:rPr lang="en-US" smtClean="0"/>
              <a:t>Windows Web Server 2008, SKU for Web</a:t>
            </a:r>
          </a:p>
          <a:p>
            <a:r>
              <a:rPr lang="en-US" smtClean="0"/>
              <a:t>GoLive License – </a:t>
            </a:r>
            <a:r>
              <a:rPr lang="en-US" smtClean="0">
                <a:hlinkClick r:id="rId3"/>
              </a:rPr>
              <a:t>http://iis.net/GoLive</a:t>
            </a:r>
            <a:r>
              <a:rPr lang="en-US" smtClean="0"/>
              <a:t> </a:t>
            </a:r>
          </a:p>
          <a:p>
            <a:pPr lvl="1"/>
            <a:r>
              <a:rPr lang="en-US" smtClean="0"/>
              <a:t>License to put IIS7 Beta into production today</a:t>
            </a:r>
          </a:p>
          <a:p>
            <a:pPr lvl="1"/>
            <a:r>
              <a:rPr lang="en-US" smtClean="0"/>
              <a:t>10+ Hosters offering Free IIS7 Beta Hosting</a:t>
            </a:r>
          </a:p>
          <a:p>
            <a:pPr lvl="1"/>
            <a:endParaRPr lang="en-US"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Grp="1" noChangeArrowheads="1"/>
          </p:cNvSpPr>
          <p:nvPr>
            <p:ph type="title"/>
          </p:nvPr>
        </p:nvSpPr>
        <p:spPr>
          <a:xfrm>
            <a:off x="368300" y="220663"/>
            <a:ext cx="8382000" cy="665162"/>
          </a:xfrm>
        </p:spPr>
        <p:txBody>
          <a:bodyPr/>
          <a:lstStyle/>
          <a:p>
            <a:pPr>
              <a:defRPr/>
            </a:pPr>
            <a:r>
              <a:rPr smtClean="0">
                <a:effectLst>
                  <a:outerShdw blurRad="38100" dist="38100" dir="2700000" algn="tl">
                    <a:srgbClr val="000000">
                      <a:alpha val="43137"/>
                    </a:srgbClr>
                  </a:outerShdw>
                </a:effectLst>
              </a:rPr>
              <a:t>IIS.NET: IIS Community Site</a:t>
            </a:r>
          </a:p>
        </p:txBody>
      </p:sp>
      <p:pic>
        <p:nvPicPr>
          <p:cNvPr id="8" name="Picture 3"/>
          <p:cNvPicPr>
            <a:picLocks noChangeAspect="1" noChangeArrowheads="1"/>
          </p:cNvPicPr>
          <p:nvPr/>
        </p:nvPicPr>
        <p:blipFill>
          <a:blip r:embed="rId3"/>
          <a:srcRect/>
          <a:stretch>
            <a:fillRect/>
          </a:stretch>
        </p:blipFill>
        <p:spPr bwMode="auto">
          <a:xfrm>
            <a:off x="495300" y="3827461"/>
            <a:ext cx="8089900" cy="2286000"/>
          </a:xfrm>
          <a:prstGeom prst="rect">
            <a:avLst/>
          </a:prstGeom>
          <a:noFill/>
          <a:ln w="9525">
            <a:noFill/>
            <a:miter lim="800000"/>
            <a:headEnd/>
            <a:tailEnd/>
          </a:ln>
          <a:effectLst/>
          <a:scene3d>
            <a:camera prst="orthographicFront"/>
            <a:lightRig rig="threePt" dir="t"/>
          </a:scene3d>
          <a:sp3d>
            <a:bevelT w="127000"/>
          </a:sp3d>
        </p:spPr>
      </p:pic>
      <p:sp>
        <p:nvSpPr>
          <p:cNvPr id="9" name="Rounded Rectangle 8"/>
          <p:cNvSpPr/>
          <p:nvPr/>
        </p:nvSpPr>
        <p:spPr bwMode="auto">
          <a:xfrm>
            <a:off x="485775" y="1295400"/>
            <a:ext cx="8101013" cy="550861"/>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defRPr/>
            </a:pPr>
            <a:r>
              <a:rPr lang="en-US" sz="2800" dirty="0"/>
              <a:t>In-depth technical articles and samples</a:t>
            </a:r>
          </a:p>
        </p:txBody>
      </p:sp>
      <p:sp>
        <p:nvSpPr>
          <p:cNvPr id="10" name="Rounded Rectangle 9"/>
          <p:cNvSpPr/>
          <p:nvPr/>
        </p:nvSpPr>
        <p:spPr bwMode="auto">
          <a:xfrm>
            <a:off x="485775" y="1866900"/>
            <a:ext cx="8101013" cy="550861"/>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defRPr/>
            </a:pPr>
            <a:r>
              <a:rPr lang="en-US" sz="2800" dirty="0"/>
              <a:t>Connect with other IIS experts on blogs &amp; forums</a:t>
            </a:r>
          </a:p>
        </p:txBody>
      </p:sp>
      <p:sp>
        <p:nvSpPr>
          <p:cNvPr id="11" name="Rounded Rectangle 10"/>
          <p:cNvSpPr/>
          <p:nvPr/>
        </p:nvSpPr>
        <p:spPr bwMode="auto">
          <a:xfrm>
            <a:off x="485775" y="2425700"/>
            <a:ext cx="8101013" cy="550861"/>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defRPr/>
            </a:pPr>
            <a:r>
              <a:rPr lang="en-US" sz="2800" dirty="0"/>
              <a:t>Free advice and assistance in forums</a:t>
            </a:r>
          </a:p>
        </p:txBody>
      </p:sp>
      <p:sp>
        <p:nvSpPr>
          <p:cNvPr id="12" name="Rounded Rectangle 11"/>
          <p:cNvSpPr/>
          <p:nvPr/>
        </p:nvSpPr>
        <p:spPr bwMode="auto">
          <a:xfrm>
            <a:off x="485775" y="2997200"/>
            <a:ext cx="8101013" cy="550861"/>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defRPr/>
            </a:pPr>
            <a:r>
              <a:rPr lang="en-US" sz="2800" dirty="0"/>
              <a:t>Download center with IIS solutions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Recap: </a:t>
            </a:r>
            <a:r>
              <a:rPr lang="en-US" i="1" smtClean="0"/>
              <a:t>IIS7 for ASP.NET Devs</a:t>
            </a:r>
            <a:endParaRPr lang="en-US" smtClean="0"/>
          </a:p>
        </p:txBody>
      </p:sp>
      <p:sp>
        <p:nvSpPr>
          <p:cNvPr id="22531" name="Content Placeholder 2"/>
          <p:cNvSpPr>
            <a:spLocks noGrp="1"/>
          </p:cNvSpPr>
          <p:nvPr>
            <p:ph idx="1"/>
          </p:nvPr>
        </p:nvSpPr>
        <p:spPr>
          <a:xfrm>
            <a:off x="382588" y="1414463"/>
            <a:ext cx="8380412" cy="3878262"/>
          </a:xfrm>
        </p:spPr>
        <p:txBody>
          <a:bodyPr/>
          <a:lstStyle/>
          <a:p>
            <a:r>
              <a:rPr lang="en-US" smtClean="0"/>
              <a:t>More power in the ASP.NET runtime</a:t>
            </a:r>
          </a:p>
          <a:p>
            <a:pPr lvl="1"/>
            <a:r>
              <a:rPr lang="en-US" smtClean="0"/>
              <a:t>ASP.NET Services can process any request at any point in the pipeline</a:t>
            </a:r>
          </a:p>
          <a:p>
            <a:pPr lvl="1"/>
            <a:r>
              <a:rPr lang="en-US" smtClean="0"/>
              <a:t>Expanded ASP.NET APIs can now extend IIS7</a:t>
            </a:r>
          </a:p>
          <a:p>
            <a:pPr lvl="1">
              <a:buFont typeface="Arial" pitchFamily="34" charset="0"/>
              <a:buNone/>
            </a:pPr>
            <a:r>
              <a:rPr lang="en-US" sz="800" smtClean="0"/>
              <a:t>	</a:t>
            </a:r>
          </a:p>
          <a:p>
            <a:r>
              <a:rPr lang="en-US" smtClean="0"/>
              <a:t>Simple .NET-integrated config &amp; tools</a:t>
            </a:r>
          </a:p>
          <a:p>
            <a:pPr lvl="1"/>
            <a:r>
              <a:rPr lang="en-US" smtClean="0"/>
              <a:t>Write ASP.NET </a:t>
            </a:r>
            <a:r>
              <a:rPr lang="en-US" i="1" smtClean="0"/>
              <a:t>and</a:t>
            </a:r>
            <a:r>
              <a:rPr lang="en-US" smtClean="0"/>
              <a:t> IIS7 settings in Web.config</a:t>
            </a:r>
          </a:p>
          <a:p>
            <a:pPr lvl="1"/>
            <a:r>
              <a:rPr lang="en-US" smtClean="0"/>
              <a:t>Manage IIS7 </a:t>
            </a:r>
            <a:r>
              <a:rPr lang="en-US" i="1" smtClean="0"/>
              <a:t>and </a:t>
            </a:r>
            <a:r>
              <a:rPr lang="en-US" smtClean="0"/>
              <a:t>ASP.NET from one console</a:t>
            </a:r>
          </a:p>
          <a:p>
            <a:pPr lvl="1"/>
            <a:endParaRPr lang="en-US"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Recap: </a:t>
            </a:r>
            <a:r>
              <a:rPr lang="en-US" i="1" smtClean="0"/>
              <a:t>IIS7 for All Web Devs</a:t>
            </a:r>
            <a:endParaRPr lang="en-US" smtClean="0"/>
          </a:p>
        </p:txBody>
      </p:sp>
      <p:sp>
        <p:nvSpPr>
          <p:cNvPr id="23555" name="Content Placeholder 2"/>
          <p:cNvSpPr>
            <a:spLocks noGrp="1"/>
          </p:cNvSpPr>
          <p:nvPr>
            <p:ph idx="1"/>
          </p:nvPr>
        </p:nvSpPr>
        <p:spPr>
          <a:xfrm>
            <a:off x="382588" y="1414463"/>
            <a:ext cx="8380412" cy="4137025"/>
          </a:xfrm>
        </p:spPr>
        <p:txBody>
          <a:bodyPr/>
          <a:lstStyle/>
          <a:p>
            <a:r>
              <a:rPr lang="en-US" smtClean="0"/>
              <a:t>Flexible architecture ready for customization</a:t>
            </a:r>
          </a:p>
          <a:p>
            <a:endParaRPr lang="en-US" sz="800" smtClean="0"/>
          </a:p>
          <a:p>
            <a:r>
              <a:rPr lang="en-US" smtClean="0"/>
              <a:t>Output Caching for all dynamic content</a:t>
            </a:r>
          </a:p>
          <a:p>
            <a:endParaRPr lang="en-US" sz="800" smtClean="0"/>
          </a:p>
          <a:p>
            <a:r>
              <a:rPr lang="en-US" smtClean="0"/>
              <a:t>Secure FTP server to publish to</a:t>
            </a:r>
          </a:p>
          <a:p>
            <a:endParaRPr lang="en-US" sz="800" smtClean="0"/>
          </a:p>
          <a:p>
            <a:r>
              <a:rPr lang="en-US" smtClean="0"/>
              <a:t>Remote Admin tool for delegated mgmt.</a:t>
            </a:r>
          </a:p>
          <a:p>
            <a:endParaRPr lang="en-US" sz="800" smtClean="0"/>
          </a:p>
          <a:p>
            <a:r>
              <a:rPr lang="en-US" smtClean="0"/>
              <a:t>Full featured Web server in both Server &amp; Client OS</a:t>
            </a:r>
          </a:p>
          <a:p>
            <a:endParaRPr lang="en-US"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Your Feedback is Important</a:t>
            </a:r>
          </a:p>
        </p:txBody>
      </p:sp>
      <p:sp>
        <p:nvSpPr>
          <p:cNvPr id="24579" name="Rectangle 3"/>
          <p:cNvSpPr>
            <a:spLocks noGrp="1" noChangeArrowheads="1"/>
          </p:cNvSpPr>
          <p:nvPr>
            <p:ph type="body" idx="1"/>
          </p:nvPr>
        </p:nvSpPr>
        <p:spPr/>
        <p:txBody>
          <a:bodyPr/>
          <a:lstStyle/>
          <a:p>
            <a:pPr algn="ctr" eaLnBrk="1" hangingPunct="1">
              <a:buFontTx/>
              <a:buNone/>
            </a:pPr>
            <a:r>
              <a:rPr lang="en-US" smtClean="0"/>
              <a:t>Please fill out a session evaluation form and either put them in the basket near the exit or drop them off at the conference registration desk.</a:t>
            </a:r>
          </a:p>
          <a:p>
            <a:pPr algn="ctr" eaLnBrk="1" hangingPunct="1">
              <a:buFontTx/>
              <a:buNone/>
            </a:pPr>
            <a:endParaRPr lang="en-US" smtClean="0"/>
          </a:p>
          <a:p>
            <a:pPr algn="ctr" eaLnBrk="1" hangingPunct="1">
              <a:buFontTx/>
              <a:buNone/>
            </a:pPr>
            <a:r>
              <a:rPr lang="en-US" smtClean="0"/>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hevron 16"/>
          <p:cNvSpPr/>
          <p:nvPr/>
        </p:nvSpPr>
        <p:spPr bwMode="auto">
          <a:xfrm>
            <a:off x="6790764" y="1409423"/>
            <a:ext cx="2084293" cy="5193085"/>
          </a:xfrm>
          <a:prstGeom prst="chevron">
            <a:avLst>
              <a:gd name="adj" fmla="val 53183"/>
            </a:avLst>
          </a:prstGeom>
          <a:gradFill flip="none" rotWithShape="1">
            <a:gsLst>
              <a:gs pos="0">
                <a:srgbClr val="27728D">
                  <a:alpha val="34000"/>
                </a:srgbClr>
              </a:gs>
              <a:gs pos="50000">
                <a:srgbClr val="27728D">
                  <a:alpha val="9000"/>
                </a:srgbClr>
              </a:gs>
              <a:gs pos="100000">
                <a:srgbClr val="27728D">
                  <a:tint val="23500"/>
                  <a:satMod val="160000"/>
                  <a:alpha val="3000"/>
                </a:srgbClr>
              </a:gs>
            </a:gsLst>
            <a:lin ang="10800000" scaled="1"/>
            <a:tileRect/>
          </a:gradFill>
          <a:ln>
            <a:noFill/>
            <a:headEnd type="none" w="med" len="med"/>
            <a:tailEnd type="none" w="med" len="med"/>
          </a:ln>
          <a:effectLst/>
          <a:scene3d>
            <a:camera prst="orthographicFront" fov="0">
              <a:rot lat="0" lon="0" rev="0"/>
            </a:camera>
            <a:lightRig rig="threePt" dir="t">
              <a:rot lat="0" lon="0" rev="1800000"/>
            </a:lightRig>
          </a:scene3d>
          <a:sp3d prstMaterial="matte">
            <a:bevelT h="20000" prst="convex"/>
          </a:sp3d>
        </p:spPr>
        <p:style>
          <a:lnRef idx="0">
            <a:schemeClr val="accent2"/>
          </a:lnRef>
          <a:fillRef idx="3">
            <a:schemeClr val="accent2"/>
          </a:fillRef>
          <a:effectRef idx="3">
            <a:schemeClr val="accent2"/>
          </a:effectRef>
          <a:fontRef idx="minor">
            <a:schemeClr val="lt1"/>
          </a:fontRef>
        </p:style>
        <p:txBody>
          <a:bodyPr lIns="109711" tIns="54854" rIns="109711" bIns="54854" anchor="ctr"/>
          <a:lstStyle/>
          <a:p>
            <a:pPr algn="ctr" defTabSz="1096787">
              <a:defRPr/>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blackGray">
          <a:xfrm>
            <a:off x="443753" y="1285877"/>
            <a:ext cx="8014447" cy="1036317"/>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11" tIns="54854" rIns="109711" bIns="54854" anchor="ctr"/>
          <a:lstStyle/>
          <a:p>
            <a:pPr>
              <a:defRPr/>
            </a:pPr>
            <a:r>
              <a:rPr lang="en-US" sz="2000" dirty="0"/>
              <a:t>Become familiar with IIS 7 </a:t>
            </a:r>
            <a:r>
              <a:rPr lang="en-US" sz="2000" dirty="0" smtClean="0"/>
              <a:t>architecture and ASP.NET integration</a:t>
            </a:r>
            <a:endParaRPr lang="en-US" sz="2000" dirty="0"/>
          </a:p>
        </p:txBody>
      </p:sp>
      <p:sp>
        <p:nvSpPr>
          <p:cNvPr id="12" name="Rounded Rectangle 11"/>
          <p:cNvSpPr/>
          <p:nvPr/>
        </p:nvSpPr>
        <p:spPr bwMode="blackGray">
          <a:xfrm>
            <a:off x="424703" y="2501267"/>
            <a:ext cx="8014447" cy="1036317"/>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11" tIns="54854" rIns="109711" bIns="54854" anchor="ctr"/>
          <a:lstStyle/>
          <a:p>
            <a:pPr>
              <a:defRPr/>
            </a:pPr>
            <a:r>
              <a:rPr lang="en-US" sz="2000" dirty="0"/>
              <a:t>See how to take advantage of new IIS7 capabilities including Integrated Mode</a:t>
            </a:r>
            <a:r>
              <a:rPr lang="en-US" sz="2000" dirty="0" smtClean="0"/>
              <a:t>, </a:t>
            </a:r>
            <a:r>
              <a:rPr lang="en-US" sz="2000" dirty="0"/>
              <a:t>Output Caching and Extensibility</a:t>
            </a:r>
            <a:endParaRPr lang="en-US" sz="2000" dirty="0">
              <a:solidFill>
                <a:schemeClr val="tx1">
                  <a:lumMod val="85000"/>
                </a:schemeClr>
              </a:solidFill>
            </a:endParaRPr>
          </a:p>
        </p:txBody>
      </p:sp>
      <p:sp>
        <p:nvSpPr>
          <p:cNvPr id="18" name="Rounded Rectangle 17"/>
          <p:cNvSpPr/>
          <p:nvPr/>
        </p:nvSpPr>
        <p:spPr bwMode="blackGray">
          <a:xfrm>
            <a:off x="405653" y="3707132"/>
            <a:ext cx="8014447" cy="1036317"/>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11" tIns="54854" rIns="109711" bIns="54854" anchor="ctr"/>
          <a:lstStyle/>
          <a:p>
            <a:pPr>
              <a:defRPr/>
            </a:pPr>
            <a:r>
              <a:rPr lang="en-US" sz="2000" dirty="0"/>
              <a:t>Understand different IIS7 OS and installation options</a:t>
            </a:r>
          </a:p>
        </p:txBody>
      </p:sp>
      <p:sp>
        <p:nvSpPr>
          <p:cNvPr id="8206" name="Title 10"/>
          <p:cNvSpPr>
            <a:spLocks noGrp="1"/>
          </p:cNvSpPr>
          <p:nvPr>
            <p:ph type="title"/>
          </p:nvPr>
        </p:nvSpPr>
        <p:spPr/>
        <p:txBody>
          <a:bodyPr/>
          <a:lstStyle/>
          <a:p>
            <a:r>
              <a:rPr lang="en-US" smtClean="0"/>
              <a:t>Session Objectives And Agenda</a:t>
            </a:r>
          </a:p>
        </p:txBody>
      </p:sp>
      <p:sp>
        <p:nvSpPr>
          <p:cNvPr id="13" name="Rounded Rectangle 12"/>
          <p:cNvSpPr/>
          <p:nvPr/>
        </p:nvSpPr>
        <p:spPr bwMode="blackGray">
          <a:xfrm>
            <a:off x="377078" y="4935857"/>
            <a:ext cx="8014447" cy="1036317"/>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11" tIns="54854" rIns="109711" bIns="54854" anchor="ctr"/>
          <a:lstStyle/>
          <a:p>
            <a:pPr>
              <a:defRPr/>
            </a:pPr>
            <a:r>
              <a:rPr lang="en-US" sz="2000" dirty="0"/>
              <a:t>Know where to learn more about IIS7</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534988" y="1409700"/>
          <a:ext cx="2514600" cy="4652963"/>
        </p:xfrm>
        <a:graphic>
          <a:graphicData uri="http://schemas.openxmlformats.org/presentationml/2006/ole">
            <p:oleObj spid="_x0000_s1026" name="Visio" r:id="rId4" imgW="1757432" imgH="3253268" progId="">
              <p:embed/>
            </p:oleObj>
          </a:graphicData>
        </a:graphic>
      </p:graphicFrame>
      <p:sp>
        <p:nvSpPr>
          <p:cNvPr id="1040" name="Rectangle 5"/>
          <p:cNvSpPr>
            <a:spLocks noGrp="1" noChangeArrowheads="1"/>
          </p:cNvSpPr>
          <p:nvPr>
            <p:ph type="title"/>
          </p:nvPr>
        </p:nvSpPr>
        <p:spPr/>
        <p:txBody>
          <a:bodyPr/>
          <a:lstStyle/>
          <a:p>
            <a:r>
              <a:rPr lang="en-US" smtClean="0"/>
              <a:t>IIS7 Architecture</a:t>
            </a:r>
          </a:p>
        </p:txBody>
      </p:sp>
      <p:graphicFrame>
        <p:nvGraphicFramePr>
          <p:cNvPr id="518152" name="Object 3"/>
          <p:cNvGraphicFramePr>
            <a:graphicFrameLocks noChangeAspect="1"/>
          </p:cNvGraphicFramePr>
          <p:nvPr>
            <p:ph idx="1"/>
          </p:nvPr>
        </p:nvGraphicFramePr>
        <p:xfrm>
          <a:off x="531813" y="1417638"/>
          <a:ext cx="2506662" cy="4652962"/>
        </p:xfrm>
        <a:graphic>
          <a:graphicData uri="http://schemas.openxmlformats.org/presentationml/2006/ole">
            <p:oleObj spid="_x0000_s1027" name="Visio" r:id="rId5" imgW="1760406" imgH="3266299" progId="">
              <p:embed/>
            </p:oleObj>
          </a:graphicData>
        </a:graphic>
      </p:graphicFrame>
      <p:graphicFrame>
        <p:nvGraphicFramePr>
          <p:cNvPr id="518161" name="Object 4"/>
          <p:cNvGraphicFramePr>
            <a:graphicFrameLocks noChangeAspect="1"/>
          </p:cNvGraphicFramePr>
          <p:nvPr/>
        </p:nvGraphicFramePr>
        <p:xfrm>
          <a:off x="1420813" y="2382838"/>
          <a:ext cx="658812" cy="412750"/>
        </p:xfrm>
        <a:graphic>
          <a:graphicData uri="http://schemas.openxmlformats.org/presentationml/2006/ole">
            <p:oleObj spid="_x0000_s1028" name="Visio" r:id="rId6" imgW="517788" imgH="323912" progId="">
              <p:embed/>
            </p:oleObj>
          </a:graphicData>
        </a:graphic>
      </p:graphicFrame>
      <p:graphicFrame>
        <p:nvGraphicFramePr>
          <p:cNvPr id="518162" name="Object 5"/>
          <p:cNvGraphicFramePr>
            <a:graphicFrameLocks noChangeAspect="1"/>
          </p:cNvGraphicFramePr>
          <p:nvPr/>
        </p:nvGraphicFramePr>
        <p:xfrm>
          <a:off x="722313" y="2374900"/>
          <a:ext cx="658812" cy="412750"/>
        </p:xfrm>
        <a:graphic>
          <a:graphicData uri="http://schemas.openxmlformats.org/presentationml/2006/ole">
            <p:oleObj spid="_x0000_s1029" name="Visio" r:id="rId7" imgW="517788" imgH="323912" progId="">
              <p:embed/>
            </p:oleObj>
          </a:graphicData>
        </a:graphic>
      </p:graphicFrame>
      <p:graphicFrame>
        <p:nvGraphicFramePr>
          <p:cNvPr id="518163" name="Object 6"/>
          <p:cNvGraphicFramePr>
            <a:graphicFrameLocks noChangeAspect="1"/>
          </p:cNvGraphicFramePr>
          <p:nvPr/>
        </p:nvGraphicFramePr>
        <p:xfrm>
          <a:off x="2141538" y="2384425"/>
          <a:ext cx="658812" cy="412750"/>
        </p:xfrm>
        <a:graphic>
          <a:graphicData uri="http://schemas.openxmlformats.org/presentationml/2006/ole">
            <p:oleObj spid="_x0000_s1030" name="Visio" r:id="rId8" imgW="517788" imgH="323912" progId="">
              <p:embed/>
            </p:oleObj>
          </a:graphicData>
        </a:graphic>
      </p:graphicFrame>
      <p:graphicFrame>
        <p:nvGraphicFramePr>
          <p:cNvPr id="518164" name="Object 7"/>
          <p:cNvGraphicFramePr>
            <a:graphicFrameLocks noChangeAspect="1"/>
          </p:cNvGraphicFramePr>
          <p:nvPr/>
        </p:nvGraphicFramePr>
        <p:xfrm>
          <a:off x="2070100" y="3224213"/>
          <a:ext cx="658813" cy="412750"/>
        </p:xfrm>
        <a:graphic>
          <a:graphicData uri="http://schemas.openxmlformats.org/presentationml/2006/ole">
            <p:oleObj spid="_x0000_s1031" name="Visio" r:id="rId9" imgW="517788" imgH="323912" progId="">
              <p:embed/>
            </p:oleObj>
          </a:graphicData>
        </a:graphic>
      </p:graphicFrame>
      <p:graphicFrame>
        <p:nvGraphicFramePr>
          <p:cNvPr id="518165" name="Object 8"/>
          <p:cNvGraphicFramePr>
            <a:graphicFrameLocks noChangeAspect="1"/>
          </p:cNvGraphicFramePr>
          <p:nvPr/>
        </p:nvGraphicFramePr>
        <p:xfrm>
          <a:off x="2070100" y="3714750"/>
          <a:ext cx="658813" cy="412750"/>
        </p:xfrm>
        <a:graphic>
          <a:graphicData uri="http://schemas.openxmlformats.org/presentationml/2006/ole">
            <p:oleObj spid="_x0000_s1032" name="Visio" r:id="rId10" imgW="517788" imgH="323912" progId="">
              <p:embed/>
            </p:oleObj>
          </a:graphicData>
        </a:graphic>
      </p:graphicFrame>
      <p:graphicFrame>
        <p:nvGraphicFramePr>
          <p:cNvPr id="518166" name="Object 9"/>
          <p:cNvGraphicFramePr>
            <a:graphicFrameLocks noChangeAspect="1"/>
          </p:cNvGraphicFramePr>
          <p:nvPr/>
        </p:nvGraphicFramePr>
        <p:xfrm>
          <a:off x="2070100" y="4159250"/>
          <a:ext cx="658813" cy="412750"/>
        </p:xfrm>
        <a:graphic>
          <a:graphicData uri="http://schemas.openxmlformats.org/presentationml/2006/ole">
            <p:oleObj spid="_x0000_s1033" name="Visio" r:id="rId11" imgW="517788" imgH="323912" progId="">
              <p:embed/>
            </p:oleObj>
          </a:graphicData>
        </a:graphic>
      </p:graphicFrame>
      <p:graphicFrame>
        <p:nvGraphicFramePr>
          <p:cNvPr id="518167" name="Object 10"/>
          <p:cNvGraphicFramePr>
            <a:graphicFrameLocks noChangeAspect="1"/>
          </p:cNvGraphicFramePr>
          <p:nvPr/>
        </p:nvGraphicFramePr>
        <p:xfrm>
          <a:off x="971550" y="5311775"/>
          <a:ext cx="658813" cy="412750"/>
        </p:xfrm>
        <a:graphic>
          <a:graphicData uri="http://schemas.openxmlformats.org/presentationml/2006/ole">
            <p:oleObj spid="_x0000_s1034" name="Visio" r:id="rId12" imgW="517788" imgH="323912" progId="">
              <p:embed/>
            </p:oleObj>
          </a:graphicData>
        </a:graphic>
      </p:graphicFrame>
      <p:graphicFrame>
        <p:nvGraphicFramePr>
          <p:cNvPr id="518168" name="Object 11"/>
          <p:cNvGraphicFramePr>
            <a:graphicFrameLocks noChangeAspect="1"/>
          </p:cNvGraphicFramePr>
          <p:nvPr/>
        </p:nvGraphicFramePr>
        <p:xfrm>
          <a:off x="1928813" y="5334000"/>
          <a:ext cx="658812" cy="412750"/>
        </p:xfrm>
        <a:graphic>
          <a:graphicData uri="http://schemas.openxmlformats.org/presentationml/2006/ole">
            <p:oleObj spid="_x0000_s1035" name="Visio" r:id="rId13" imgW="517788" imgH="323912" progId="">
              <p:embed/>
            </p:oleObj>
          </a:graphicData>
        </a:graphic>
      </p:graphicFrame>
      <p:graphicFrame>
        <p:nvGraphicFramePr>
          <p:cNvPr id="518172" name="Object 12"/>
          <p:cNvGraphicFramePr>
            <a:graphicFrameLocks noChangeAspect="1"/>
          </p:cNvGraphicFramePr>
          <p:nvPr/>
        </p:nvGraphicFramePr>
        <p:xfrm>
          <a:off x="3265488" y="2533650"/>
          <a:ext cx="658812" cy="412750"/>
        </p:xfrm>
        <a:graphic>
          <a:graphicData uri="http://schemas.openxmlformats.org/presentationml/2006/ole">
            <p:oleObj spid="_x0000_s1036" name="Visio" r:id="rId14" imgW="517788" imgH="323912" progId="">
              <p:embed/>
            </p:oleObj>
          </a:graphicData>
        </a:graphic>
      </p:graphicFrame>
      <p:graphicFrame>
        <p:nvGraphicFramePr>
          <p:cNvPr id="518173" name="Object 13"/>
          <p:cNvGraphicFramePr>
            <a:graphicFrameLocks noChangeAspect="1"/>
          </p:cNvGraphicFramePr>
          <p:nvPr/>
        </p:nvGraphicFramePr>
        <p:xfrm>
          <a:off x="3260725" y="2962275"/>
          <a:ext cx="658813" cy="412750"/>
        </p:xfrm>
        <a:graphic>
          <a:graphicData uri="http://schemas.openxmlformats.org/presentationml/2006/ole">
            <p:oleObj spid="_x0000_s1037" name="Visio" r:id="rId15" imgW="517788" imgH="323912" progId="">
              <p:embed/>
            </p:oleObj>
          </a:graphicData>
        </a:graphic>
      </p:graphicFrame>
      <p:graphicFrame>
        <p:nvGraphicFramePr>
          <p:cNvPr id="518174" name="Object 14"/>
          <p:cNvGraphicFramePr>
            <a:graphicFrameLocks noChangeAspect="1"/>
          </p:cNvGraphicFramePr>
          <p:nvPr/>
        </p:nvGraphicFramePr>
        <p:xfrm>
          <a:off x="3284538" y="4152900"/>
          <a:ext cx="658812" cy="412750"/>
        </p:xfrm>
        <a:graphic>
          <a:graphicData uri="http://schemas.openxmlformats.org/presentationml/2006/ole">
            <p:oleObj spid="_x0000_s1038" name="Visio" r:id="rId16" imgW="517788" imgH="323912" progId="">
              <p:embed/>
            </p:oleObj>
          </a:graphicData>
        </a:graphic>
      </p:graphicFrame>
      <p:graphicFrame>
        <p:nvGraphicFramePr>
          <p:cNvPr id="518175" name="Object 15"/>
          <p:cNvGraphicFramePr>
            <a:graphicFrameLocks noChangeAspect="1"/>
          </p:cNvGraphicFramePr>
          <p:nvPr/>
        </p:nvGraphicFramePr>
        <p:xfrm>
          <a:off x="3219450" y="1181100"/>
          <a:ext cx="715963" cy="442913"/>
        </p:xfrm>
        <a:graphic>
          <a:graphicData uri="http://schemas.openxmlformats.org/presentationml/2006/ole">
            <p:oleObj spid="_x0000_s1039" name="Visio" r:id="rId17" imgW="575031" imgH="355559" progId="">
              <p:embed/>
            </p:oleObj>
          </a:graphicData>
        </a:graphic>
      </p:graphicFrame>
      <p:sp>
        <p:nvSpPr>
          <p:cNvPr id="518176" name="Line 32"/>
          <p:cNvSpPr>
            <a:spLocks noChangeShapeType="1"/>
          </p:cNvSpPr>
          <p:nvPr/>
        </p:nvSpPr>
        <p:spPr bwMode="auto">
          <a:xfrm flipV="1">
            <a:off x="2708275" y="3413125"/>
            <a:ext cx="560388" cy="627063"/>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18177" name="Line 33"/>
          <p:cNvSpPr>
            <a:spLocks noChangeShapeType="1"/>
          </p:cNvSpPr>
          <p:nvPr/>
        </p:nvSpPr>
        <p:spPr bwMode="auto">
          <a:xfrm flipV="1">
            <a:off x="2716213" y="3919538"/>
            <a:ext cx="569912" cy="119062"/>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18178" name="Line 34"/>
          <p:cNvSpPr>
            <a:spLocks noChangeShapeType="1"/>
          </p:cNvSpPr>
          <p:nvPr/>
        </p:nvSpPr>
        <p:spPr bwMode="auto">
          <a:xfrm>
            <a:off x="2708275" y="4040188"/>
            <a:ext cx="587375" cy="296862"/>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18179" name="Line 35"/>
          <p:cNvSpPr>
            <a:spLocks noChangeShapeType="1"/>
          </p:cNvSpPr>
          <p:nvPr/>
        </p:nvSpPr>
        <p:spPr bwMode="auto">
          <a:xfrm flipV="1">
            <a:off x="2670175" y="1955800"/>
            <a:ext cx="661988" cy="325438"/>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18180" name="Line 36"/>
          <p:cNvSpPr>
            <a:spLocks noChangeShapeType="1"/>
          </p:cNvSpPr>
          <p:nvPr/>
        </p:nvSpPr>
        <p:spPr bwMode="auto">
          <a:xfrm>
            <a:off x="2679700" y="2281238"/>
            <a:ext cx="615950" cy="0"/>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18181" name="Line 37"/>
          <p:cNvSpPr>
            <a:spLocks noChangeShapeType="1"/>
          </p:cNvSpPr>
          <p:nvPr/>
        </p:nvSpPr>
        <p:spPr bwMode="auto">
          <a:xfrm>
            <a:off x="2667000" y="2667000"/>
            <a:ext cx="609600" cy="76200"/>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18182" name="Line 38"/>
          <p:cNvSpPr>
            <a:spLocks noChangeShapeType="1"/>
          </p:cNvSpPr>
          <p:nvPr/>
        </p:nvSpPr>
        <p:spPr bwMode="auto">
          <a:xfrm flipV="1">
            <a:off x="2689225" y="5024438"/>
            <a:ext cx="615950" cy="508000"/>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18183" name="Line 39"/>
          <p:cNvSpPr>
            <a:spLocks noChangeShapeType="1"/>
          </p:cNvSpPr>
          <p:nvPr/>
        </p:nvSpPr>
        <p:spPr bwMode="auto">
          <a:xfrm flipV="1">
            <a:off x="2678113" y="5432425"/>
            <a:ext cx="627062" cy="100013"/>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18184" name="Line 40"/>
          <p:cNvSpPr>
            <a:spLocks noChangeShapeType="1"/>
          </p:cNvSpPr>
          <p:nvPr/>
        </p:nvSpPr>
        <p:spPr bwMode="auto">
          <a:xfrm>
            <a:off x="2667000" y="3113088"/>
            <a:ext cx="601663" cy="46037"/>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27" name="Content Placeholder 2"/>
          <p:cNvSpPr txBox="1">
            <a:spLocks/>
          </p:cNvSpPr>
          <p:nvPr/>
        </p:nvSpPr>
        <p:spPr>
          <a:xfrm>
            <a:off x="4413250" y="1085850"/>
            <a:ext cx="4483100" cy="5219700"/>
          </a:xfrm>
          <a:prstGeom prst="rect">
            <a:avLst/>
          </a:prstGeom>
        </p:spPr>
        <p:txBody>
          <a:bodyPr lIns="0" tIns="0" rIns="0" bIns="0">
            <a:spAutoFit/>
          </a:bodyPr>
          <a:lstStyle/>
          <a:p>
            <a:pPr marL="396875" indent="-396875">
              <a:lnSpc>
                <a:spcPct val="90000"/>
              </a:lnSpc>
              <a:spcBef>
                <a:spcPct val="20000"/>
              </a:spcBef>
              <a:buSzPct val="95000"/>
              <a:buFontTx/>
              <a:buBlip>
                <a:blip r:embed="rId18"/>
              </a:buBlip>
              <a:defRPr/>
            </a:pPr>
            <a:r>
              <a:rPr lang="en-US" sz="3200" dirty="0">
                <a:solidFill>
                  <a:srgbClr val="FF0000"/>
                </a:solidFill>
              </a:rPr>
              <a:t>No longer a monolithic server</a:t>
            </a:r>
          </a:p>
          <a:p>
            <a:pPr marL="396875" indent="-396875">
              <a:lnSpc>
                <a:spcPct val="90000"/>
              </a:lnSpc>
              <a:spcBef>
                <a:spcPct val="20000"/>
              </a:spcBef>
              <a:buSzPct val="95000"/>
              <a:buFontTx/>
              <a:buBlip>
                <a:blip r:embed="rId18"/>
              </a:buBlip>
              <a:defRPr/>
            </a:pPr>
            <a:r>
              <a:rPr lang="en-US" sz="3200" dirty="0"/>
              <a:t>Componentized server</a:t>
            </a:r>
          </a:p>
          <a:p>
            <a:pPr marL="854057" lvl="1" indent="-396875">
              <a:lnSpc>
                <a:spcPct val="90000"/>
              </a:lnSpc>
              <a:spcBef>
                <a:spcPct val="20000"/>
              </a:spcBef>
              <a:buSzPct val="95000"/>
              <a:buFontTx/>
              <a:buBlip>
                <a:blip r:embed="rId18"/>
              </a:buBlip>
              <a:defRPr/>
            </a:pPr>
            <a:r>
              <a:rPr lang="en-US" sz="2800" dirty="0"/>
              <a:t>Pluggable modular functionality</a:t>
            </a:r>
          </a:p>
          <a:p>
            <a:pPr marL="854057" lvl="1" indent="-396875">
              <a:lnSpc>
                <a:spcPct val="90000"/>
              </a:lnSpc>
              <a:spcBef>
                <a:spcPct val="20000"/>
              </a:spcBef>
              <a:buSzPct val="95000"/>
              <a:buFontTx/>
              <a:buBlip>
                <a:blip r:embed="rId18"/>
              </a:buBlip>
              <a:defRPr/>
            </a:pPr>
            <a:r>
              <a:rPr lang="en-US" sz="2800" dirty="0"/>
              <a:t>Small generic request pipeline</a:t>
            </a:r>
          </a:p>
          <a:p>
            <a:pPr marL="396875" indent="-396875">
              <a:lnSpc>
                <a:spcPct val="90000"/>
              </a:lnSpc>
              <a:spcBef>
                <a:spcPct val="20000"/>
              </a:spcBef>
              <a:buSzPct val="95000"/>
              <a:buFontTx/>
              <a:buBlip>
                <a:blip r:embed="rId18"/>
              </a:buBlip>
              <a:defRPr/>
            </a:pPr>
            <a:r>
              <a:rPr lang="en-US" sz="3200" dirty="0"/>
              <a:t>Enables:</a:t>
            </a:r>
          </a:p>
          <a:p>
            <a:pPr marL="854057" lvl="1" indent="-396875">
              <a:lnSpc>
                <a:spcPct val="90000"/>
              </a:lnSpc>
              <a:spcBef>
                <a:spcPct val="20000"/>
              </a:spcBef>
              <a:buSzPct val="95000"/>
              <a:buFontTx/>
              <a:buBlip>
                <a:blip r:embed="rId18"/>
              </a:buBlip>
              <a:defRPr/>
            </a:pPr>
            <a:r>
              <a:rPr lang="en-US" sz="2800" dirty="0"/>
              <a:t>Lightweight servers</a:t>
            </a:r>
          </a:p>
          <a:p>
            <a:pPr marL="854057" lvl="1" indent="-396875">
              <a:lnSpc>
                <a:spcPct val="90000"/>
              </a:lnSpc>
              <a:spcBef>
                <a:spcPct val="20000"/>
              </a:spcBef>
              <a:buSzPct val="95000"/>
              <a:buFontTx/>
              <a:buBlip>
                <a:blip r:embed="rId18"/>
              </a:buBlip>
              <a:defRPr/>
            </a:pPr>
            <a:r>
              <a:rPr lang="en-US" sz="2800" dirty="0"/>
              <a:t>Custom specialized servers</a:t>
            </a:r>
            <a:endParaRPr lang="en-US" sz="2800"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animEffect transition="in" filter="fade">
                                      <p:cBhvr>
                                        <p:cTn id="7" dur="500"/>
                                        <p:tgtEl>
                                          <p:spTgt spid="2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
                                            <p:txEl>
                                              <p:pRg st="2" end="2"/>
                                            </p:txEl>
                                          </p:spTgt>
                                        </p:tgtEl>
                                        <p:attrNameLst>
                                          <p:attrName>style.visibility</p:attrName>
                                        </p:attrNameLst>
                                      </p:cBhvr>
                                      <p:to>
                                        <p:strVal val="visible"/>
                                      </p:to>
                                    </p:set>
                                    <p:animEffect transition="in" filter="fade">
                                      <p:cBhvr>
                                        <p:cTn id="10" dur="2000"/>
                                        <p:tgtEl>
                                          <p:spTgt spid="27">
                                            <p:txEl>
                                              <p:pRg st="2" end="2"/>
                                            </p:txEl>
                                          </p:spTgt>
                                        </p:tgtEl>
                                      </p:cBhvr>
                                    </p:animEffect>
                                  </p:childTnLst>
                                </p:cTn>
                              </p:par>
                            </p:childTnLst>
                          </p:cTn>
                        </p:par>
                        <p:par>
                          <p:cTn id="11" fill="hold">
                            <p:stCondLst>
                              <p:cond delay="2000"/>
                            </p:stCondLst>
                            <p:childTnLst>
                              <p:par>
                                <p:cTn id="12" presetID="0" presetClass="path" presetSubtype="0" accel="50000" decel="50000" fill="hold" nodeType="afterEffect">
                                  <p:stCondLst>
                                    <p:cond delay="0"/>
                                  </p:stCondLst>
                                  <p:childTnLst>
                                    <p:animMotion origin="layout" path="M -5.55556E-7 2.59259E-6 L 0.27865 -0.10162 " pathEditMode="relative" rAng="0" ptsTypes="AA">
                                      <p:cBhvr>
                                        <p:cTn id="13" dur="2000" fill="hold"/>
                                        <p:tgtEl>
                                          <p:spTgt spid="518162"/>
                                        </p:tgtEl>
                                        <p:attrNameLst>
                                          <p:attrName>ppt_x</p:attrName>
                                          <p:attrName>ppt_y</p:attrName>
                                        </p:attrNameLst>
                                      </p:cBhvr>
                                      <p:rCtr x="139" y="-51"/>
                                    </p:animMotion>
                                  </p:childTnLst>
                                </p:cTn>
                              </p:par>
                              <p:par>
                                <p:cTn id="14" presetID="0" presetClass="path" presetSubtype="0" accel="50000" decel="50000" fill="hold" nodeType="withEffect">
                                  <p:stCondLst>
                                    <p:cond delay="0"/>
                                  </p:stCondLst>
                                  <p:childTnLst>
                                    <p:animMotion origin="layout" path="M 0.00035 -0.00139 L 0.20278 -0.04418 " pathEditMode="relative" rAng="0" ptsTypes="AA">
                                      <p:cBhvr>
                                        <p:cTn id="15" dur="2000" fill="hold"/>
                                        <p:tgtEl>
                                          <p:spTgt spid="518161"/>
                                        </p:tgtEl>
                                        <p:attrNameLst>
                                          <p:attrName>ppt_x</p:attrName>
                                          <p:attrName>ppt_y</p:attrName>
                                        </p:attrNameLst>
                                      </p:cBhvr>
                                      <p:rCtr x="101" y="-22"/>
                                    </p:animMotion>
                                  </p:childTnLst>
                                </p:cTn>
                              </p:par>
                              <p:par>
                                <p:cTn id="16" presetID="0" presetClass="path" presetSubtype="0" accel="50000" decel="50000" fill="hold" nodeType="withEffect">
                                  <p:stCondLst>
                                    <p:cond delay="0"/>
                                  </p:stCondLst>
                                  <p:childTnLst>
                                    <p:animMotion origin="layout" path="M 0.00104 4.38584E-6 L 0.12361 0.01596 " pathEditMode="relative" rAng="0" ptsTypes="AA">
                                      <p:cBhvr>
                                        <p:cTn id="17" dur="2000" fill="hold"/>
                                        <p:tgtEl>
                                          <p:spTgt spid="518163"/>
                                        </p:tgtEl>
                                        <p:attrNameLst>
                                          <p:attrName>ppt_x</p:attrName>
                                          <p:attrName>ppt_y</p:attrName>
                                        </p:attrNameLst>
                                      </p:cBhvr>
                                      <p:rCtr x="61" y="8"/>
                                    </p:animMotion>
                                  </p:childTnLst>
                                </p:cTn>
                              </p:par>
                              <p:par>
                                <p:cTn id="18" presetID="0" presetClass="path" presetSubtype="0" accel="50000" decel="50000" fill="hold" nodeType="withEffect">
                                  <p:stCondLst>
                                    <p:cond delay="0"/>
                                  </p:stCondLst>
                                  <p:childTnLst>
                                    <p:animMotion origin="layout" path="M 0.00208 -4.33958E-6 L 0.13177 -0.00462 " pathEditMode="relative" rAng="0" ptsTypes="AA">
                                      <p:cBhvr>
                                        <p:cTn id="19" dur="2000" fill="hold"/>
                                        <p:tgtEl>
                                          <p:spTgt spid="518164"/>
                                        </p:tgtEl>
                                        <p:attrNameLst>
                                          <p:attrName>ppt_x</p:attrName>
                                          <p:attrName>ppt_y</p:attrName>
                                        </p:attrNameLst>
                                      </p:cBhvr>
                                      <p:rCtr x="65" y="-2"/>
                                    </p:animMotion>
                                  </p:childTnLst>
                                </p:cTn>
                              </p:par>
                              <p:par>
                                <p:cTn id="20" presetID="0" presetClass="path" presetSubtype="0" accel="50000" decel="50000" fill="hold" nodeType="withEffect">
                                  <p:stCondLst>
                                    <p:cond delay="0"/>
                                  </p:stCondLst>
                                  <p:childTnLst>
                                    <p:animMotion origin="layout" path="M 0.0052 -2.47976E-6 L 0.13229 -0.00139 " pathEditMode="relative" rAng="0" ptsTypes="AA">
                                      <p:cBhvr>
                                        <p:cTn id="21" dur="2000" fill="hold"/>
                                        <p:tgtEl>
                                          <p:spTgt spid="518165"/>
                                        </p:tgtEl>
                                        <p:attrNameLst>
                                          <p:attrName>ppt_x</p:attrName>
                                          <p:attrName>ppt_y</p:attrName>
                                        </p:attrNameLst>
                                      </p:cBhvr>
                                      <p:rCtr x="64" y="-1"/>
                                    </p:animMotion>
                                  </p:childTnLst>
                                </p:cTn>
                              </p:par>
                              <p:par>
                                <p:cTn id="22" presetID="0" presetClass="path" presetSubtype="0" accel="50000" decel="50000" fill="hold" nodeType="withEffect">
                                  <p:stCondLst>
                                    <p:cond delay="0"/>
                                  </p:stCondLst>
                                  <p:childTnLst>
                                    <p:animMotion origin="layout" path="M 0.0052 -2.31552E-6 L 0.13246 0.00324 " pathEditMode="relative" rAng="0" ptsTypes="AA">
                                      <p:cBhvr>
                                        <p:cTn id="23" dur="2000" fill="hold"/>
                                        <p:tgtEl>
                                          <p:spTgt spid="518166"/>
                                        </p:tgtEl>
                                        <p:attrNameLst>
                                          <p:attrName>ppt_x</p:attrName>
                                          <p:attrName>ppt_y</p:attrName>
                                        </p:attrNameLst>
                                      </p:cBhvr>
                                      <p:rCtr x="64" y="2"/>
                                    </p:animMotion>
                                  </p:childTnLst>
                                </p:cTn>
                              </p:par>
                              <p:par>
                                <p:cTn id="24" presetID="0" presetClass="path" presetSubtype="0" accel="50000" decel="50000" fill="hold" nodeType="withEffect">
                                  <p:stCondLst>
                                    <p:cond delay="0"/>
                                  </p:stCondLst>
                                  <p:childTnLst>
                                    <p:animMotion origin="layout" path="M 0.00312 -1.24682E-6 L 0.25312 -0.0798 " pathEditMode="relative" rAng="0" ptsTypes="AA">
                                      <p:cBhvr>
                                        <p:cTn id="25" dur="2000" fill="hold"/>
                                        <p:tgtEl>
                                          <p:spTgt spid="518167"/>
                                        </p:tgtEl>
                                        <p:attrNameLst>
                                          <p:attrName>ppt_x</p:attrName>
                                          <p:attrName>ppt_y</p:attrName>
                                        </p:attrNameLst>
                                      </p:cBhvr>
                                      <p:rCtr x="125" y="-40"/>
                                    </p:animMotion>
                                  </p:childTnLst>
                                </p:cTn>
                              </p:par>
                              <p:par>
                                <p:cTn id="26" presetID="0" presetClass="path" presetSubtype="0" accel="50000" decel="50000" fill="hold" nodeType="withEffect">
                                  <p:stCondLst>
                                    <p:cond delay="0"/>
                                  </p:stCondLst>
                                  <p:childTnLst>
                                    <p:animMotion origin="layout" path="M 0.00105 2.61393E-7 L 0.14827 -0.01851 " pathEditMode="relative" rAng="0" ptsTypes="AA">
                                      <p:cBhvr>
                                        <p:cTn id="27" dur="2000" fill="hold"/>
                                        <p:tgtEl>
                                          <p:spTgt spid="518168"/>
                                        </p:tgtEl>
                                        <p:attrNameLst>
                                          <p:attrName>ppt_x</p:attrName>
                                          <p:attrName>ppt_y</p:attrName>
                                        </p:attrNameLst>
                                      </p:cBhvr>
                                      <p:rCtr x="74" y="-9"/>
                                    </p:animMotion>
                                  </p:childTnLst>
                                </p:cTn>
                              </p:par>
                              <p:par>
                                <p:cTn id="28" presetID="10" presetClass="entr" presetSubtype="0" fill="hold" nodeType="withEffect">
                                  <p:stCondLst>
                                    <p:cond delay="2100"/>
                                  </p:stCondLst>
                                  <p:childTnLst>
                                    <p:set>
                                      <p:cBhvr>
                                        <p:cTn id="29" dur="1" fill="hold">
                                          <p:stCondLst>
                                            <p:cond delay="0"/>
                                          </p:stCondLst>
                                        </p:cTn>
                                        <p:tgtEl>
                                          <p:spTgt spid="518175"/>
                                        </p:tgtEl>
                                        <p:attrNameLst>
                                          <p:attrName>style.visibility</p:attrName>
                                        </p:attrNameLst>
                                      </p:cBhvr>
                                      <p:to>
                                        <p:strVal val="visible"/>
                                      </p:to>
                                    </p:set>
                                    <p:animEffect transition="in" filter="fade">
                                      <p:cBhvr>
                                        <p:cTn id="30" dur="500"/>
                                        <p:tgtEl>
                                          <p:spTgt spid="51817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7">
                                            <p:txEl>
                                              <p:pRg st="3" end="3"/>
                                            </p:txEl>
                                          </p:spTgt>
                                        </p:tgtEl>
                                        <p:attrNameLst>
                                          <p:attrName>style.visibility</p:attrName>
                                        </p:attrNameLst>
                                      </p:cBhvr>
                                      <p:to>
                                        <p:strVal val="visible"/>
                                      </p:to>
                                    </p:set>
                                    <p:animEffect transition="in" filter="fade">
                                      <p:cBhvr>
                                        <p:cTn id="35" dur="2000"/>
                                        <p:tgtEl>
                                          <p:spTgt spid="27">
                                            <p:txEl>
                                              <p:pRg st="3" end="3"/>
                                            </p:txEl>
                                          </p:spTgt>
                                        </p:tgtEl>
                                      </p:cBhvr>
                                    </p:animEffect>
                                  </p:childTnLst>
                                </p:cTn>
                              </p:par>
                              <p:par>
                                <p:cTn id="36" presetID="10" presetClass="exit" presetSubtype="0" fill="hold" nodeType="withEffect">
                                  <p:stCondLst>
                                    <p:cond delay="0"/>
                                  </p:stCondLst>
                                  <p:childTnLst>
                                    <p:animEffect transition="out" filter="fade">
                                      <p:cBhvr>
                                        <p:cTn id="37" dur="500"/>
                                        <p:tgtEl>
                                          <p:spTgt spid="518152"/>
                                        </p:tgtEl>
                                      </p:cBhvr>
                                    </p:animEffect>
                                    <p:set>
                                      <p:cBhvr>
                                        <p:cTn id="38" dur="1" fill="hold">
                                          <p:stCondLst>
                                            <p:cond delay="499"/>
                                          </p:stCondLst>
                                        </p:cTn>
                                        <p:tgtEl>
                                          <p:spTgt spid="518152"/>
                                        </p:tgtEl>
                                        <p:attrNameLst>
                                          <p:attrName>style.visibility</p:attrName>
                                        </p:attrNameLst>
                                      </p:cBhvr>
                                      <p:to>
                                        <p:strVal val="hidden"/>
                                      </p:to>
                                    </p:set>
                                  </p:childTnLst>
                                </p:cTn>
                              </p:par>
                            </p:childTnLst>
                          </p:cTn>
                        </p:par>
                        <p:par>
                          <p:cTn id="39" fill="hold">
                            <p:stCondLst>
                              <p:cond delay="2000"/>
                            </p:stCondLst>
                            <p:childTnLst>
                              <p:par>
                                <p:cTn id="40" presetID="53" presetClass="entr" presetSubtype="0" fill="hold" grpId="0" nodeType="afterEffect">
                                  <p:stCondLst>
                                    <p:cond delay="0"/>
                                  </p:stCondLst>
                                  <p:childTnLst>
                                    <p:set>
                                      <p:cBhvr>
                                        <p:cTn id="41" dur="1" fill="hold">
                                          <p:stCondLst>
                                            <p:cond delay="0"/>
                                          </p:stCondLst>
                                        </p:cTn>
                                        <p:tgtEl>
                                          <p:spTgt spid="518177"/>
                                        </p:tgtEl>
                                        <p:attrNameLst>
                                          <p:attrName>style.visibility</p:attrName>
                                        </p:attrNameLst>
                                      </p:cBhvr>
                                      <p:to>
                                        <p:strVal val="visible"/>
                                      </p:to>
                                    </p:set>
                                    <p:anim calcmode="lin" valueType="num">
                                      <p:cBhvr>
                                        <p:cTn id="42" dur="500" fill="hold"/>
                                        <p:tgtEl>
                                          <p:spTgt spid="518177"/>
                                        </p:tgtEl>
                                        <p:attrNameLst>
                                          <p:attrName>ppt_w</p:attrName>
                                        </p:attrNameLst>
                                      </p:cBhvr>
                                      <p:tavLst>
                                        <p:tav tm="0">
                                          <p:val>
                                            <p:fltVal val="0"/>
                                          </p:val>
                                        </p:tav>
                                        <p:tav tm="100000">
                                          <p:val>
                                            <p:strVal val="#ppt_w"/>
                                          </p:val>
                                        </p:tav>
                                      </p:tavLst>
                                    </p:anim>
                                    <p:anim calcmode="lin" valueType="num">
                                      <p:cBhvr>
                                        <p:cTn id="43" dur="500" fill="hold"/>
                                        <p:tgtEl>
                                          <p:spTgt spid="518177"/>
                                        </p:tgtEl>
                                        <p:attrNameLst>
                                          <p:attrName>ppt_h</p:attrName>
                                        </p:attrNameLst>
                                      </p:cBhvr>
                                      <p:tavLst>
                                        <p:tav tm="0">
                                          <p:val>
                                            <p:fltVal val="0"/>
                                          </p:val>
                                        </p:tav>
                                        <p:tav tm="100000">
                                          <p:val>
                                            <p:strVal val="#ppt_h"/>
                                          </p:val>
                                        </p:tav>
                                      </p:tavLst>
                                    </p:anim>
                                    <p:animEffect transition="in" filter="fade">
                                      <p:cBhvr>
                                        <p:cTn id="44" dur="500"/>
                                        <p:tgtEl>
                                          <p:spTgt spid="518177"/>
                                        </p:tgtEl>
                                      </p:cBhvr>
                                    </p:animEffect>
                                  </p:childTnLst>
                                </p:cTn>
                              </p:par>
                              <p:par>
                                <p:cTn id="45" presetID="53" presetClass="entr" presetSubtype="0" fill="hold" grpId="0" nodeType="withEffect">
                                  <p:stCondLst>
                                    <p:cond delay="0"/>
                                  </p:stCondLst>
                                  <p:childTnLst>
                                    <p:set>
                                      <p:cBhvr>
                                        <p:cTn id="46" dur="1" fill="hold">
                                          <p:stCondLst>
                                            <p:cond delay="0"/>
                                          </p:stCondLst>
                                        </p:cTn>
                                        <p:tgtEl>
                                          <p:spTgt spid="518178"/>
                                        </p:tgtEl>
                                        <p:attrNameLst>
                                          <p:attrName>style.visibility</p:attrName>
                                        </p:attrNameLst>
                                      </p:cBhvr>
                                      <p:to>
                                        <p:strVal val="visible"/>
                                      </p:to>
                                    </p:set>
                                    <p:anim calcmode="lin" valueType="num">
                                      <p:cBhvr>
                                        <p:cTn id="47" dur="500" fill="hold"/>
                                        <p:tgtEl>
                                          <p:spTgt spid="518178"/>
                                        </p:tgtEl>
                                        <p:attrNameLst>
                                          <p:attrName>ppt_w</p:attrName>
                                        </p:attrNameLst>
                                      </p:cBhvr>
                                      <p:tavLst>
                                        <p:tav tm="0">
                                          <p:val>
                                            <p:fltVal val="0"/>
                                          </p:val>
                                        </p:tav>
                                        <p:tav tm="100000">
                                          <p:val>
                                            <p:strVal val="#ppt_w"/>
                                          </p:val>
                                        </p:tav>
                                      </p:tavLst>
                                    </p:anim>
                                    <p:anim calcmode="lin" valueType="num">
                                      <p:cBhvr>
                                        <p:cTn id="48" dur="500" fill="hold"/>
                                        <p:tgtEl>
                                          <p:spTgt spid="518178"/>
                                        </p:tgtEl>
                                        <p:attrNameLst>
                                          <p:attrName>ppt_h</p:attrName>
                                        </p:attrNameLst>
                                      </p:cBhvr>
                                      <p:tavLst>
                                        <p:tav tm="0">
                                          <p:val>
                                            <p:fltVal val="0"/>
                                          </p:val>
                                        </p:tav>
                                        <p:tav tm="100000">
                                          <p:val>
                                            <p:strVal val="#ppt_h"/>
                                          </p:val>
                                        </p:tav>
                                      </p:tavLst>
                                    </p:anim>
                                    <p:animEffect transition="in" filter="fade">
                                      <p:cBhvr>
                                        <p:cTn id="49" dur="500"/>
                                        <p:tgtEl>
                                          <p:spTgt spid="518178"/>
                                        </p:tgtEl>
                                      </p:cBhvr>
                                    </p:animEffect>
                                  </p:childTnLst>
                                </p:cTn>
                              </p:par>
                              <p:par>
                                <p:cTn id="50" presetID="53" presetClass="entr" presetSubtype="0" fill="hold" grpId="0" nodeType="withEffect">
                                  <p:stCondLst>
                                    <p:cond delay="0"/>
                                  </p:stCondLst>
                                  <p:childTnLst>
                                    <p:set>
                                      <p:cBhvr>
                                        <p:cTn id="51" dur="1" fill="hold">
                                          <p:stCondLst>
                                            <p:cond delay="0"/>
                                          </p:stCondLst>
                                        </p:cTn>
                                        <p:tgtEl>
                                          <p:spTgt spid="518176"/>
                                        </p:tgtEl>
                                        <p:attrNameLst>
                                          <p:attrName>style.visibility</p:attrName>
                                        </p:attrNameLst>
                                      </p:cBhvr>
                                      <p:to>
                                        <p:strVal val="visible"/>
                                      </p:to>
                                    </p:set>
                                    <p:anim calcmode="lin" valueType="num">
                                      <p:cBhvr>
                                        <p:cTn id="52" dur="500" fill="hold"/>
                                        <p:tgtEl>
                                          <p:spTgt spid="518176"/>
                                        </p:tgtEl>
                                        <p:attrNameLst>
                                          <p:attrName>ppt_w</p:attrName>
                                        </p:attrNameLst>
                                      </p:cBhvr>
                                      <p:tavLst>
                                        <p:tav tm="0">
                                          <p:val>
                                            <p:fltVal val="0"/>
                                          </p:val>
                                        </p:tav>
                                        <p:tav tm="100000">
                                          <p:val>
                                            <p:strVal val="#ppt_w"/>
                                          </p:val>
                                        </p:tav>
                                      </p:tavLst>
                                    </p:anim>
                                    <p:anim calcmode="lin" valueType="num">
                                      <p:cBhvr>
                                        <p:cTn id="53" dur="500" fill="hold"/>
                                        <p:tgtEl>
                                          <p:spTgt spid="518176"/>
                                        </p:tgtEl>
                                        <p:attrNameLst>
                                          <p:attrName>ppt_h</p:attrName>
                                        </p:attrNameLst>
                                      </p:cBhvr>
                                      <p:tavLst>
                                        <p:tav tm="0">
                                          <p:val>
                                            <p:fltVal val="0"/>
                                          </p:val>
                                        </p:tav>
                                        <p:tav tm="100000">
                                          <p:val>
                                            <p:strVal val="#ppt_h"/>
                                          </p:val>
                                        </p:tav>
                                      </p:tavLst>
                                    </p:anim>
                                    <p:animEffect transition="in" filter="fade">
                                      <p:cBhvr>
                                        <p:cTn id="54" dur="500"/>
                                        <p:tgtEl>
                                          <p:spTgt spid="518176"/>
                                        </p:tgtEl>
                                      </p:cBhvr>
                                    </p:animEffect>
                                  </p:childTnLst>
                                </p:cTn>
                              </p:par>
                              <p:par>
                                <p:cTn id="55" presetID="53" presetClass="entr" presetSubtype="0" fill="hold" grpId="0" nodeType="withEffect">
                                  <p:stCondLst>
                                    <p:cond delay="0"/>
                                  </p:stCondLst>
                                  <p:childTnLst>
                                    <p:set>
                                      <p:cBhvr>
                                        <p:cTn id="56" dur="1" fill="hold">
                                          <p:stCondLst>
                                            <p:cond delay="0"/>
                                          </p:stCondLst>
                                        </p:cTn>
                                        <p:tgtEl>
                                          <p:spTgt spid="518179"/>
                                        </p:tgtEl>
                                        <p:attrNameLst>
                                          <p:attrName>style.visibility</p:attrName>
                                        </p:attrNameLst>
                                      </p:cBhvr>
                                      <p:to>
                                        <p:strVal val="visible"/>
                                      </p:to>
                                    </p:set>
                                    <p:anim calcmode="lin" valueType="num">
                                      <p:cBhvr>
                                        <p:cTn id="57" dur="500" fill="hold"/>
                                        <p:tgtEl>
                                          <p:spTgt spid="518179"/>
                                        </p:tgtEl>
                                        <p:attrNameLst>
                                          <p:attrName>ppt_w</p:attrName>
                                        </p:attrNameLst>
                                      </p:cBhvr>
                                      <p:tavLst>
                                        <p:tav tm="0">
                                          <p:val>
                                            <p:fltVal val="0"/>
                                          </p:val>
                                        </p:tav>
                                        <p:tav tm="100000">
                                          <p:val>
                                            <p:strVal val="#ppt_w"/>
                                          </p:val>
                                        </p:tav>
                                      </p:tavLst>
                                    </p:anim>
                                    <p:anim calcmode="lin" valueType="num">
                                      <p:cBhvr>
                                        <p:cTn id="58" dur="500" fill="hold"/>
                                        <p:tgtEl>
                                          <p:spTgt spid="518179"/>
                                        </p:tgtEl>
                                        <p:attrNameLst>
                                          <p:attrName>ppt_h</p:attrName>
                                        </p:attrNameLst>
                                      </p:cBhvr>
                                      <p:tavLst>
                                        <p:tav tm="0">
                                          <p:val>
                                            <p:fltVal val="0"/>
                                          </p:val>
                                        </p:tav>
                                        <p:tav tm="100000">
                                          <p:val>
                                            <p:strVal val="#ppt_h"/>
                                          </p:val>
                                        </p:tav>
                                      </p:tavLst>
                                    </p:anim>
                                    <p:animEffect transition="in" filter="fade">
                                      <p:cBhvr>
                                        <p:cTn id="59" dur="500"/>
                                        <p:tgtEl>
                                          <p:spTgt spid="518179"/>
                                        </p:tgtEl>
                                      </p:cBhvr>
                                    </p:animEffect>
                                  </p:childTnLst>
                                </p:cTn>
                              </p:par>
                              <p:par>
                                <p:cTn id="60" presetID="53" presetClass="entr" presetSubtype="0" fill="hold" grpId="0" nodeType="withEffect">
                                  <p:stCondLst>
                                    <p:cond delay="0"/>
                                  </p:stCondLst>
                                  <p:childTnLst>
                                    <p:set>
                                      <p:cBhvr>
                                        <p:cTn id="61" dur="1" fill="hold">
                                          <p:stCondLst>
                                            <p:cond delay="0"/>
                                          </p:stCondLst>
                                        </p:cTn>
                                        <p:tgtEl>
                                          <p:spTgt spid="518180"/>
                                        </p:tgtEl>
                                        <p:attrNameLst>
                                          <p:attrName>style.visibility</p:attrName>
                                        </p:attrNameLst>
                                      </p:cBhvr>
                                      <p:to>
                                        <p:strVal val="visible"/>
                                      </p:to>
                                    </p:set>
                                    <p:anim calcmode="lin" valueType="num">
                                      <p:cBhvr>
                                        <p:cTn id="62" dur="500" fill="hold"/>
                                        <p:tgtEl>
                                          <p:spTgt spid="518180"/>
                                        </p:tgtEl>
                                        <p:attrNameLst>
                                          <p:attrName>ppt_w</p:attrName>
                                        </p:attrNameLst>
                                      </p:cBhvr>
                                      <p:tavLst>
                                        <p:tav tm="0">
                                          <p:val>
                                            <p:fltVal val="0"/>
                                          </p:val>
                                        </p:tav>
                                        <p:tav tm="100000">
                                          <p:val>
                                            <p:strVal val="#ppt_w"/>
                                          </p:val>
                                        </p:tav>
                                      </p:tavLst>
                                    </p:anim>
                                    <p:anim calcmode="lin" valueType="num">
                                      <p:cBhvr>
                                        <p:cTn id="63" dur="500" fill="hold"/>
                                        <p:tgtEl>
                                          <p:spTgt spid="518180"/>
                                        </p:tgtEl>
                                        <p:attrNameLst>
                                          <p:attrName>ppt_h</p:attrName>
                                        </p:attrNameLst>
                                      </p:cBhvr>
                                      <p:tavLst>
                                        <p:tav tm="0">
                                          <p:val>
                                            <p:fltVal val="0"/>
                                          </p:val>
                                        </p:tav>
                                        <p:tav tm="100000">
                                          <p:val>
                                            <p:strVal val="#ppt_h"/>
                                          </p:val>
                                        </p:tav>
                                      </p:tavLst>
                                    </p:anim>
                                    <p:animEffect transition="in" filter="fade">
                                      <p:cBhvr>
                                        <p:cTn id="64" dur="500"/>
                                        <p:tgtEl>
                                          <p:spTgt spid="518180"/>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518181"/>
                                        </p:tgtEl>
                                        <p:attrNameLst>
                                          <p:attrName>style.visibility</p:attrName>
                                        </p:attrNameLst>
                                      </p:cBhvr>
                                      <p:to>
                                        <p:strVal val="visible"/>
                                      </p:to>
                                    </p:set>
                                    <p:anim calcmode="lin" valueType="num">
                                      <p:cBhvr>
                                        <p:cTn id="67" dur="500" fill="hold"/>
                                        <p:tgtEl>
                                          <p:spTgt spid="518181"/>
                                        </p:tgtEl>
                                        <p:attrNameLst>
                                          <p:attrName>ppt_w</p:attrName>
                                        </p:attrNameLst>
                                      </p:cBhvr>
                                      <p:tavLst>
                                        <p:tav tm="0">
                                          <p:val>
                                            <p:fltVal val="0"/>
                                          </p:val>
                                        </p:tav>
                                        <p:tav tm="100000">
                                          <p:val>
                                            <p:strVal val="#ppt_w"/>
                                          </p:val>
                                        </p:tav>
                                      </p:tavLst>
                                    </p:anim>
                                    <p:anim calcmode="lin" valueType="num">
                                      <p:cBhvr>
                                        <p:cTn id="68" dur="500" fill="hold"/>
                                        <p:tgtEl>
                                          <p:spTgt spid="518181"/>
                                        </p:tgtEl>
                                        <p:attrNameLst>
                                          <p:attrName>ppt_h</p:attrName>
                                        </p:attrNameLst>
                                      </p:cBhvr>
                                      <p:tavLst>
                                        <p:tav tm="0">
                                          <p:val>
                                            <p:fltVal val="0"/>
                                          </p:val>
                                        </p:tav>
                                        <p:tav tm="100000">
                                          <p:val>
                                            <p:strVal val="#ppt_h"/>
                                          </p:val>
                                        </p:tav>
                                      </p:tavLst>
                                    </p:anim>
                                    <p:animEffect transition="in" filter="fade">
                                      <p:cBhvr>
                                        <p:cTn id="69" dur="500"/>
                                        <p:tgtEl>
                                          <p:spTgt spid="518181"/>
                                        </p:tgtEl>
                                      </p:cBhvr>
                                    </p:animEffect>
                                  </p:childTnLst>
                                </p:cTn>
                              </p:par>
                              <p:par>
                                <p:cTn id="70" presetID="53" presetClass="entr" presetSubtype="0" fill="hold" grpId="0" nodeType="withEffect">
                                  <p:stCondLst>
                                    <p:cond delay="0"/>
                                  </p:stCondLst>
                                  <p:childTnLst>
                                    <p:set>
                                      <p:cBhvr>
                                        <p:cTn id="71" dur="1" fill="hold">
                                          <p:stCondLst>
                                            <p:cond delay="0"/>
                                          </p:stCondLst>
                                        </p:cTn>
                                        <p:tgtEl>
                                          <p:spTgt spid="518182"/>
                                        </p:tgtEl>
                                        <p:attrNameLst>
                                          <p:attrName>style.visibility</p:attrName>
                                        </p:attrNameLst>
                                      </p:cBhvr>
                                      <p:to>
                                        <p:strVal val="visible"/>
                                      </p:to>
                                    </p:set>
                                    <p:anim calcmode="lin" valueType="num">
                                      <p:cBhvr>
                                        <p:cTn id="72" dur="500" fill="hold"/>
                                        <p:tgtEl>
                                          <p:spTgt spid="518182"/>
                                        </p:tgtEl>
                                        <p:attrNameLst>
                                          <p:attrName>ppt_w</p:attrName>
                                        </p:attrNameLst>
                                      </p:cBhvr>
                                      <p:tavLst>
                                        <p:tav tm="0">
                                          <p:val>
                                            <p:fltVal val="0"/>
                                          </p:val>
                                        </p:tav>
                                        <p:tav tm="100000">
                                          <p:val>
                                            <p:strVal val="#ppt_w"/>
                                          </p:val>
                                        </p:tav>
                                      </p:tavLst>
                                    </p:anim>
                                    <p:anim calcmode="lin" valueType="num">
                                      <p:cBhvr>
                                        <p:cTn id="73" dur="500" fill="hold"/>
                                        <p:tgtEl>
                                          <p:spTgt spid="518182"/>
                                        </p:tgtEl>
                                        <p:attrNameLst>
                                          <p:attrName>ppt_h</p:attrName>
                                        </p:attrNameLst>
                                      </p:cBhvr>
                                      <p:tavLst>
                                        <p:tav tm="0">
                                          <p:val>
                                            <p:fltVal val="0"/>
                                          </p:val>
                                        </p:tav>
                                        <p:tav tm="100000">
                                          <p:val>
                                            <p:strVal val="#ppt_h"/>
                                          </p:val>
                                        </p:tav>
                                      </p:tavLst>
                                    </p:anim>
                                    <p:animEffect transition="in" filter="fade">
                                      <p:cBhvr>
                                        <p:cTn id="74" dur="500"/>
                                        <p:tgtEl>
                                          <p:spTgt spid="518182"/>
                                        </p:tgtEl>
                                      </p:cBhvr>
                                    </p:animEffect>
                                  </p:childTnLst>
                                </p:cTn>
                              </p:par>
                              <p:par>
                                <p:cTn id="75" presetID="53" presetClass="entr" presetSubtype="0" fill="hold" grpId="0" nodeType="withEffect">
                                  <p:stCondLst>
                                    <p:cond delay="0"/>
                                  </p:stCondLst>
                                  <p:childTnLst>
                                    <p:set>
                                      <p:cBhvr>
                                        <p:cTn id="76" dur="1" fill="hold">
                                          <p:stCondLst>
                                            <p:cond delay="0"/>
                                          </p:stCondLst>
                                        </p:cTn>
                                        <p:tgtEl>
                                          <p:spTgt spid="518183"/>
                                        </p:tgtEl>
                                        <p:attrNameLst>
                                          <p:attrName>style.visibility</p:attrName>
                                        </p:attrNameLst>
                                      </p:cBhvr>
                                      <p:to>
                                        <p:strVal val="visible"/>
                                      </p:to>
                                    </p:set>
                                    <p:anim calcmode="lin" valueType="num">
                                      <p:cBhvr>
                                        <p:cTn id="77" dur="500" fill="hold"/>
                                        <p:tgtEl>
                                          <p:spTgt spid="518183"/>
                                        </p:tgtEl>
                                        <p:attrNameLst>
                                          <p:attrName>ppt_w</p:attrName>
                                        </p:attrNameLst>
                                      </p:cBhvr>
                                      <p:tavLst>
                                        <p:tav tm="0">
                                          <p:val>
                                            <p:fltVal val="0"/>
                                          </p:val>
                                        </p:tav>
                                        <p:tav tm="100000">
                                          <p:val>
                                            <p:strVal val="#ppt_w"/>
                                          </p:val>
                                        </p:tav>
                                      </p:tavLst>
                                    </p:anim>
                                    <p:anim calcmode="lin" valueType="num">
                                      <p:cBhvr>
                                        <p:cTn id="78" dur="500" fill="hold"/>
                                        <p:tgtEl>
                                          <p:spTgt spid="518183"/>
                                        </p:tgtEl>
                                        <p:attrNameLst>
                                          <p:attrName>ppt_h</p:attrName>
                                        </p:attrNameLst>
                                      </p:cBhvr>
                                      <p:tavLst>
                                        <p:tav tm="0">
                                          <p:val>
                                            <p:fltVal val="0"/>
                                          </p:val>
                                        </p:tav>
                                        <p:tav tm="100000">
                                          <p:val>
                                            <p:strVal val="#ppt_h"/>
                                          </p:val>
                                        </p:tav>
                                      </p:tavLst>
                                    </p:anim>
                                    <p:animEffect transition="in" filter="fade">
                                      <p:cBhvr>
                                        <p:cTn id="79" dur="500"/>
                                        <p:tgtEl>
                                          <p:spTgt spid="51818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27">
                                            <p:txEl>
                                              <p:pRg st="4" end="4"/>
                                            </p:txEl>
                                          </p:spTgt>
                                        </p:tgtEl>
                                        <p:attrNameLst>
                                          <p:attrName>style.visibility</p:attrName>
                                        </p:attrNameLst>
                                      </p:cBhvr>
                                      <p:to>
                                        <p:strVal val="visible"/>
                                      </p:to>
                                    </p:set>
                                    <p:animEffect transition="in" filter="fade">
                                      <p:cBhvr>
                                        <p:cTn id="84" dur="2000"/>
                                        <p:tgtEl>
                                          <p:spTgt spid="27">
                                            <p:txEl>
                                              <p:pRg st="4" end="4"/>
                                            </p:txEl>
                                          </p:spTgt>
                                        </p:tgtEl>
                                      </p:cBhvr>
                                    </p:animEffect>
                                  </p:childTnLst>
                                </p:cTn>
                              </p:par>
                              <p:par>
                                <p:cTn id="85" presetID="10" presetClass="entr" presetSubtype="0" fill="hold" nodeType="withEffect">
                                  <p:stCondLst>
                                    <p:cond delay="0"/>
                                  </p:stCondLst>
                                  <p:childTnLst>
                                    <p:set>
                                      <p:cBhvr>
                                        <p:cTn id="86" dur="1" fill="hold">
                                          <p:stCondLst>
                                            <p:cond delay="0"/>
                                          </p:stCondLst>
                                        </p:cTn>
                                        <p:tgtEl>
                                          <p:spTgt spid="27">
                                            <p:txEl>
                                              <p:pRg st="5" end="5"/>
                                            </p:txEl>
                                          </p:spTgt>
                                        </p:tgtEl>
                                        <p:attrNameLst>
                                          <p:attrName>style.visibility</p:attrName>
                                        </p:attrNameLst>
                                      </p:cBhvr>
                                      <p:to>
                                        <p:strVal val="visible"/>
                                      </p:to>
                                    </p:set>
                                    <p:animEffect transition="in" filter="fade">
                                      <p:cBhvr>
                                        <p:cTn id="87" dur="2000"/>
                                        <p:tgtEl>
                                          <p:spTgt spid="27">
                                            <p:txEl>
                                              <p:pRg st="5" end="5"/>
                                            </p:txEl>
                                          </p:spTgt>
                                        </p:tgtEl>
                                      </p:cBhvr>
                                    </p:animEffect>
                                  </p:childTnLst>
                                </p:cTn>
                              </p:par>
                            </p:childTnLst>
                          </p:cTn>
                        </p:par>
                        <p:par>
                          <p:cTn id="88" fill="hold">
                            <p:stCondLst>
                              <p:cond delay="2000"/>
                            </p:stCondLst>
                            <p:childTnLst>
                              <p:par>
                                <p:cTn id="89" presetID="10" presetClass="exit" presetSubtype="0" fill="hold" grpId="1" nodeType="afterEffect">
                                  <p:stCondLst>
                                    <p:cond delay="0"/>
                                  </p:stCondLst>
                                  <p:childTnLst>
                                    <p:animEffect transition="out" filter="fade">
                                      <p:cBhvr>
                                        <p:cTn id="90" dur="500"/>
                                        <p:tgtEl>
                                          <p:spTgt spid="518179"/>
                                        </p:tgtEl>
                                      </p:cBhvr>
                                    </p:animEffect>
                                    <p:set>
                                      <p:cBhvr>
                                        <p:cTn id="91" dur="1" fill="hold">
                                          <p:stCondLst>
                                            <p:cond delay="499"/>
                                          </p:stCondLst>
                                        </p:cTn>
                                        <p:tgtEl>
                                          <p:spTgt spid="518179"/>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518183"/>
                                        </p:tgtEl>
                                      </p:cBhvr>
                                    </p:animEffect>
                                    <p:set>
                                      <p:cBhvr>
                                        <p:cTn id="94" dur="1" fill="hold">
                                          <p:stCondLst>
                                            <p:cond delay="499"/>
                                          </p:stCondLst>
                                        </p:cTn>
                                        <p:tgtEl>
                                          <p:spTgt spid="518183"/>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518181"/>
                                        </p:tgtEl>
                                      </p:cBhvr>
                                    </p:animEffect>
                                    <p:set>
                                      <p:cBhvr>
                                        <p:cTn id="97" dur="1" fill="hold">
                                          <p:stCondLst>
                                            <p:cond delay="499"/>
                                          </p:stCondLst>
                                        </p:cTn>
                                        <p:tgtEl>
                                          <p:spTgt spid="518181"/>
                                        </p:tgtEl>
                                        <p:attrNameLst>
                                          <p:attrName>style.visibility</p:attrName>
                                        </p:attrNameLst>
                                      </p:cBhvr>
                                      <p:to>
                                        <p:strVal val="hidden"/>
                                      </p:to>
                                    </p:set>
                                  </p:childTnLst>
                                </p:cTn>
                              </p:par>
                              <p:par>
                                <p:cTn id="98" presetID="53" presetClass="exit" presetSubtype="0" fill="hold" nodeType="withEffect">
                                  <p:stCondLst>
                                    <p:cond delay="0"/>
                                  </p:stCondLst>
                                  <p:childTnLst>
                                    <p:anim calcmode="lin" valueType="num">
                                      <p:cBhvr>
                                        <p:cTn id="99" dur="500"/>
                                        <p:tgtEl>
                                          <p:spTgt spid="518162"/>
                                        </p:tgtEl>
                                        <p:attrNameLst>
                                          <p:attrName>ppt_w</p:attrName>
                                        </p:attrNameLst>
                                      </p:cBhvr>
                                      <p:tavLst>
                                        <p:tav tm="0">
                                          <p:val>
                                            <p:strVal val="ppt_w"/>
                                          </p:val>
                                        </p:tav>
                                        <p:tav tm="100000">
                                          <p:val>
                                            <p:fltVal val="0"/>
                                          </p:val>
                                        </p:tav>
                                      </p:tavLst>
                                    </p:anim>
                                    <p:anim calcmode="lin" valueType="num">
                                      <p:cBhvr>
                                        <p:cTn id="100" dur="500"/>
                                        <p:tgtEl>
                                          <p:spTgt spid="518162"/>
                                        </p:tgtEl>
                                        <p:attrNameLst>
                                          <p:attrName>ppt_h</p:attrName>
                                        </p:attrNameLst>
                                      </p:cBhvr>
                                      <p:tavLst>
                                        <p:tav tm="0">
                                          <p:val>
                                            <p:strVal val="ppt_h"/>
                                          </p:val>
                                        </p:tav>
                                        <p:tav tm="100000">
                                          <p:val>
                                            <p:fltVal val="0"/>
                                          </p:val>
                                        </p:tav>
                                      </p:tavLst>
                                    </p:anim>
                                    <p:animEffect transition="out" filter="fade">
                                      <p:cBhvr>
                                        <p:cTn id="101" dur="500"/>
                                        <p:tgtEl>
                                          <p:spTgt spid="518162"/>
                                        </p:tgtEl>
                                      </p:cBhvr>
                                    </p:animEffect>
                                    <p:set>
                                      <p:cBhvr>
                                        <p:cTn id="102" dur="1" fill="hold">
                                          <p:stCondLst>
                                            <p:cond delay="499"/>
                                          </p:stCondLst>
                                        </p:cTn>
                                        <p:tgtEl>
                                          <p:spTgt spid="518162"/>
                                        </p:tgtEl>
                                        <p:attrNameLst>
                                          <p:attrName>style.visibility</p:attrName>
                                        </p:attrNameLst>
                                      </p:cBhvr>
                                      <p:to>
                                        <p:strVal val="hidden"/>
                                      </p:to>
                                    </p:set>
                                  </p:childTnLst>
                                </p:cTn>
                              </p:par>
                              <p:par>
                                <p:cTn id="103" presetID="53" presetClass="exit" presetSubtype="0" fill="hold" nodeType="withEffect">
                                  <p:stCondLst>
                                    <p:cond delay="0"/>
                                  </p:stCondLst>
                                  <p:childTnLst>
                                    <p:anim calcmode="lin" valueType="num">
                                      <p:cBhvr>
                                        <p:cTn id="104" dur="500"/>
                                        <p:tgtEl>
                                          <p:spTgt spid="518163"/>
                                        </p:tgtEl>
                                        <p:attrNameLst>
                                          <p:attrName>ppt_w</p:attrName>
                                        </p:attrNameLst>
                                      </p:cBhvr>
                                      <p:tavLst>
                                        <p:tav tm="0">
                                          <p:val>
                                            <p:strVal val="ppt_w"/>
                                          </p:val>
                                        </p:tav>
                                        <p:tav tm="100000">
                                          <p:val>
                                            <p:fltVal val="0"/>
                                          </p:val>
                                        </p:tav>
                                      </p:tavLst>
                                    </p:anim>
                                    <p:anim calcmode="lin" valueType="num">
                                      <p:cBhvr>
                                        <p:cTn id="105" dur="500"/>
                                        <p:tgtEl>
                                          <p:spTgt spid="518163"/>
                                        </p:tgtEl>
                                        <p:attrNameLst>
                                          <p:attrName>ppt_h</p:attrName>
                                        </p:attrNameLst>
                                      </p:cBhvr>
                                      <p:tavLst>
                                        <p:tav tm="0">
                                          <p:val>
                                            <p:strVal val="ppt_h"/>
                                          </p:val>
                                        </p:tav>
                                        <p:tav tm="100000">
                                          <p:val>
                                            <p:fltVal val="0"/>
                                          </p:val>
                                        </p:tav>
                                      </p:tavLst>
                                    </p:anim>
                                    <p:animEffect transition="out" filter="fade">
                                      <p:cBhvr>
                                        <p:cTn id="106" dur="500"/>
                                        <p:tgtEl>
                                          <p:spTgt spid="518163"/>
                                        </p:tgtEl>
                                      </p:cBhvr>
                                    </p:animEffect>
                                    <p:set>
                                      <p:cBhvr>
                                        <p:cTn id="107" dur="1" fill="hold">
                                          <p:stCondLst>
                                            <p:cond delay="499"/>
                                          </p:stCondLst>
                                        </p:cTn>
                                        <p:tgtEl>
                                          <p:spTgt spid="518163"/>
                                        </p:tgtEl>
                                        <p:attrNameLst>
                                          <p:attrName>style.visibility</p:attrName>
                                        </p:attrNameLst>
                                      </p:cBhvr>
                                      <p:to>
                                        <p:strVal val="hidden"/>
                                      </p:to>
                                    </p:set>
                                  </p:childTnLst>
                                </p:cTn>
                              </p:par>
                              <p:par>
                                <p:cTn id="108" presetID="53" presetClass="exit" presetSubtype="0" fill="hold" nodeType="withEffect">
                                  <p:stCondLst>
                                    <p:cond delay="0"/>
                                  </p:stCondLst>
                                  <p:childTnLst>
                                    <p:anim calcmode="lin" valueType="num">
                                      <p:cBhvr>
                                        <p:cTn id="109" dur="500"/>
                                        <p:tgtEl>
                                          <p:spTgt spid="518165"/>
                                        </p:tgtEl>
                                        <p:attrNameLst>
                                          <p:attrName>ppt_w</p:attrName>
                                        </p:attrNameLst>
                                      </p:cBhvr>
                                      <p:tavLst>
                                        <p:tav tm="0">
                                          <p:val>
                                            <p:strVal val="ppt_w"/>
                                          </p:val>
                                        </p:tav>
                                        <p:tav tm="100000">
                                          <p:val>
                                            <p:fltVal val="0"/>
                                          </p:val>
                                        </p:tav>
                                      </p:tavLst>
                                    </p:anim>
                                    <p:anim calcmode="lin" valueType="num">
                                      <p:cBhvr>
                                        <p:cTn id="110" dur="500"/>
                                        <p:tgtEl>
                                          <p:spTgt spid="518165"/>
                                        </p:tgtEl>
                                        <p:attrNameLst>
                                          <p:attrName>ppt_h</p:attrName>
                                        </p:attrNameLst>
                                      </p:cBhvr>
                                      <p:tavLst>
                                        <p:tav tm="0">
                                          <p:val>
                                            <p:strVal val="ppt_h"/>
                                          </p:val>
                                        </p:tav>
                                        <p:tav tm="100000">
                                          <p:val>
                                            <p:fltVal val="0"/>
                                          </p:val>
                                        </p:tav>
                                      </p:tavLst>
                                    </p:anim>
                                    <p:animEffect transition="out" filter="fade">
                                      <p:cBhvr>
                                        <p:cTn id="111" dur="500"/>
                                        <p:tgtEl>
                                          <p:spTgt spid="518165"/>
                                        </p:tgtEl>
                                      </p:cBhvr>
                                    </p:animEffect>
                                    <p:set>
                                      <p:cBhvr>
                                        <p:cTn id="112" dur="1" fill="hold">
                                          <p:stCondLst>
                                            <p:cond delay="499"/>
                                          </p:stCondLst>
                                        </p:cTn>
                                        <p:tgtEl>
                                          <p:spTgt spid="518165"/>
                                        </p:tgtEl>
                                        <p:attrNameLst>
                                          <p:attrName>style.visibility</p:attrName>
                                        </p:attrNameLst>
                                      </p:cBhvr>
                                      <p:to>
                                        <p:strVal val="hidden"/>
                                      </p:to>
                                    </p:set>
                                  </p:childTnLst>
                                </p:cTn>
                              </p:par>
                              <p:par>
                                <p:cTn id="113" presetID="53" presetClass="exit" presetSubtype="0" fill="hold" nodeType="withEffect">
                                  <p:stCondLst>
                                    <p:cond delay="0"/>
                                  </p:stCondLst>
                                  <p:childTnLst>
                                    <p:anim calcmode="lin" valueType="num">
                                      <p:cBhvr>
                                        <p:cTn id="114" dur="500"/>
                                        <p:tgtEl>
                                          <p:spTgt spid="518166"/>
                                        </p:tgtEl>
                                        <p:attrNameLst>
                                          <p:attrName>ppt_w</p:attrName>
                                        </p:attrNameLst>
                                      </p:cBhvr>
                                      <p:tavLst>
                                        <p:tav tm="0">
                                          <p:val>
                                            <p:strVal val="ppt_w"/>
                                          </p:val>
                                        </p:tav>
                                        <p:tav tm="100000">
                                          <p:val>
                                            <p:fltVal val="0"/>
                                          </p:val>
                                        </p:tav>
                                      </p:tavLst>
                                    </p:anim>
                                    <p:anim calcmode="lin" valueType="num">
                                      <p:cBhvr>
                                        <p:cTn id="115" dur="500"/>
                                        <p:tgtEl>
                                          <p:spTgt spid="518166"/>
                                        </p:tgtEl>
                                        <p:attrNameLst>
                                          <p:attrName>ppt_h</p:attrName>
                                        </p:attrNameLst>
                                      </p:cBhvr>
                                      <p:tavLst>
                                        <p:tav tm="0">
                                          <p:val>
                                            <p:strVal val="ppt_h"/>
                                          </p:val>
                                        </p:tav>
                                        <p:tav tm="100000">
                                          <p:val>
                                            <p:fltVal val="0"/>
                                          </p:val>
                                        </p:tav>
                                      </p:tavLst>
                                    </p:anim>
                                    <p:animEffect transition="out" filter="fade">
                                      <p:cBhvr>
                                        <p:cTn id="116" dur="500"/>
                                        <p:tgtEl>
                                          <p:spTgt spid="518166"/>
                                        </p:tgtEl>
                                      </p:cBhvr>
                                    </p:animEffect>
                                    <p:set>
                                      <p:cBhvr>
                                        <p:cTn id="117" dur="1" fill="hold">
                                          <p:stCondLst>
                                            <p:cond delay="499"/>
                                          </p:stCondLst>
                                        </p:cTn>
                                        <p:tgtEl>
                                          <p:spTgt spid="518166"/>
                                        </p:tgtEl>
                                        <p:attrNameLst>
                                          <p:attrName>style.visibility</p:attrName>
                                        </p:attrNameLst>
                                      </p:cBhvr>
                                      <p:to>
                                        <p:strVal val="hidden"/>
                                      </p:to>
                                    </p:set>
                                  </p:childTnLst>
                                </p:cTn>
                              </p:par>
                              <p:par>
                                <p:cTn id="118" presetID="53" presetClass="exit" presetSubtype="0" fill="hold" nodeType="withEffect">
                                  <p:stCondLst>
                                    <p:cond delay="0"/>
                                  </p:stCondLst>
                                  <p:childTnLst>
                                    <p:anim calcmode="lin" valueType="num">
                                      <p:cBhvr>
                                        <p:cTn id="119" dur="500"/>
                                        <p:tgtEl>
                                          <p:spTgt spid="518168"/>
                                        </p:tgtEl>
                                        <p:attrNameLst>
                                          <p:attrName>ppt_w</p:attrName>
                                        </p:attrNameLst>
                                      </p:cBhvr>
                                      <p:tavLst>
                                        <p:tav tm="0">
                                          <p:val>
                                            <p:strVal val="ppt_w"/>
                                          </p:val>
                                        </p:tav>
                                        <p:tav tm="100000">
                                          <p:val>
                                            <p:fltVal val="0"/>
                                          </p:val>
                                        </p:tav>
                                      </p:tavLst>
                                    </p:anim>
                                    <p:anim calcmode="lin" valueType="num">
                                      <p:cBhvr>
                                        <p:cTn id="120" dur="500"/>
                                        <p:tgtEl>
                                          <p:spTgt spid="518168"/>
                                        </p:tgtEl>
                                        <p:attrNameLst>
                                          <p:attrName>ppt_h</p:attrName>
                                        </p:attrNameLst>
                                      </p:cBhvr>
                                      <p:tavLst>
                                        <p:tav tm="0">
                                          <p:val>
                                            <p:strVal val="ppt_h"/>
                                          </p:val>
                                        </p:tav>
                                        <p:tav tm="100000">
                                          <p:val>
                                            <p:fltVal val="0"/>
                                          </p:val>
                                        </p:tav>
                                      </p:tavLst>
                                    </p:anim>
                                    <p:animEffect transition="out" filter="fade">
                                      <p:cBhvr>
                                        <p:cTn id="121" dur="500"/>
                                        <p:tgtEl>
                                          <p:spTgt spid="518168"/>
                                        </p:tgtEl>
                                      </p:cBhvr>
                                    </p:animEffect>
                                    <p:set>
                                      <p:cBhvr>
                                        <p:cTn id="122" dur="1" fill="hold">
                                          <p:stCondLst>
                                            <p:cond delay="499"/>
                                          </p:stCondLst>
                                        </p:cTn>
                                        <p:tgtEl>
                                          <p:spTgt spid="518168"/>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518177"/>
                                        </p:tgtEl>
                                      </p:cBhvr>
                                    </p:animEffect>
                                    <p:set>
                                      <p:cBhvr>
                                        <p:cTn id="125" dur="1" fill="hold">
                                          <p:stCondLst>
                                            <p:cond delay="499"/>
                                          </p:stCondLst>
                                        </p:cTn>
                                        <p:tgtEl>
                                          <p:spTgt spid="518177"/>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518178"/>
                                        </p:tgtEl>
                                      </p:cBhvr>
                                    </p:animEffect>
                                    <p:set>
                                      <p:cBhvr>
                                        <p:cTn id="128" dur="1" fill="hold">
                                          <p:stCondLst>
                                            <p:cond delay="499"/>
                                          </p:stCondLst>
                                        </p:cTn>
                                        <p:tgtEl>
                                          <p:spTgt spid="518178"/>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27">
                                            <p:txEl>
                                              <p:pRg st="6" end="6"/>
                                            </p:txEl>
                                          </p:spTgt>
                                        </p:tgtEl>
                                        <p:attrNameLst>
                                          <p:attrName>style.visibility</p:attrName>
                                        </p:attrNameLst>
                                      </p:cBhvr>
                                      <p:to>
                                        <p:strVal val="visible"/>
                                      </p:to>
                                    </p:set>
                                    <p:animEffect transition="in" filter="fade">
                                      <p:cBhvr>
                                        <p:cTn id="133" dur="2000"/>
                                        <p:tgtEl>
                                          <p:spTgt spid="27">
                                            <p:txEl>
                                              <p:pRg st="6" end="6"/>
                                            </p:txEl>
                                          </p:spTgt>
                                        </p:tgtEl>
                                      </p:cBhvr>
                                    </p:animEffect>
                                  </p:childTnLst>
                                </p:cTn>
                              </p:par>
                            </p:childTnLst>
                          </p:cTn>
                        </p:par>
                        <p:par>
                          <p:cTn id="134" fill="hold">
                            <p:stCondLst>
                              <p:cond delay="2000"/>
                            </p:stCondLst>
                            <p:childTnLst>
                              <p:par>
                                <p:cTn id="135" presetID="53" presetClass="entr" presetSubtype="0" fill="hold" nodeType="afterEffect">
                                  <p:stCondLst>
                                    <p:cond delay="0"/>
                                  </p:stCondLst>
                                  <p:childTnLst>
                                    <p:set>
                                      <p:cBhvr>
                                        <p:cTn id="136" dur="1" fill="hold">
                                          <p:stCondLst>
                                            <p:cond delay="0"/>
                                          </p:stCondLst>
                                        </p:cTn>
                                        <p:tgtEl>
                                          <p:spTgt spid="518174"/>
                                        </p:tgtEl>
                                        <p:attrNameLst>
                                          <p:attrName>style.visibility</p:attrName>
                                        </p:attrNameLst>
                                      </p:cBhvr>
                                      <p:to>
                                        <p:strVal val="visible"/>
                                      </p:to>
                                    </p:set>
                                    <p:anim calcmode="lin" valueType="num">
                                      <p:cBhvr>
                                        <p:cTn id="137" dur="500" fill="hold"/>
                                        <p:tgtEl>
                                          <p:spTgt spid="518174"/>
                                        </p:tgtEl>
                                        <p:attrNameLst>
                                          <p:attrName>ppt_w</p:attrName>
                                        </p:attrNameLst>
                                      </p:cBhvr>
                                      <p:tavLst>
                                        <p:tav tm="0">
                                          <p:val>
                                            <p:fltVal val="0"/>
                                          </p:val>
                                        </p:tav>
                                        <p:tav tm="100000">
                                          <p:val>
                                            <p:strVal val="#ppt_w"/>
                                          </p:val>
                                        </p:tav>
                                      </p:tavLst>
                                    </p:anim>
                                    <p:anim calcmode="lin" valueType="num">
                                      <p:cBhvr>
                                        <p:cTn id="138" dur="500" fill="hold"/>
                                        <p:tgtEl>
                                          <p:spTgt spid="518174"/>
                                        </p:tgtEl>
                                        <p:attrNameLst>
                                          <p:attrName>ppt_h</p:attrName>
                                        </p:attrNameLst>
                                      </p:cBhvr>
                                      <p:tavLst>
                                        <p:tav tm="0">
                                          <p:val>
                                            <p:fltVal val="0"/>
                                          </p:val>
                                        </p:tav>
                                        <p:tav tm="100000">
                                          <p:val>
                                            <p:strVal val="#ppt_h"/>
                                          </p:val>
                                        </p:tav>
                                      </p:tavLst>
                                    </p:anim>
                                    <p:animEffect transition="in" filter="fade">
                                      <p:cBhvr>
                                        <p:cTn id="139" dur="500"/>
                                        <p:tgtEl>
                                          <p:spTgt spid="518174"/>
                                        </p:tgtEl>
                                      </p:cBhvr>
                                    </p:animEffect>
                                  </p:childTnLst>
                                </p:cTn>
                              </p:par>
                              <p:par>
                                <p:cTn id="140" presetID="53" presetClass="entr" presetSubtype="0" fill="hold" nodeType="withEffect">
                                  <p:stCondLst>
                                    <p:cond delay="0"/>
                                  </p:stCondLst>
                                  <p:childTnLst>
                                    <p:set>
                                      <p:cBhvr>
                                        <p:cTn id="141" dur="1" fill="hold">
                                          <p:stCondLst>
                                            <p:cond delay="0"/>
                                          </p:stCondLst>
                                        </p:cTn>
                                        <p:tgtEl>
                                          <p:spTgt spid="518173"/>
                                        </p:tgtEl>
                                        <p:attrNameLst>
                                          <p:attrName>style.visibility</p:attrName>
                                        </p:attrNameLst>
                                      </p:cBhvr>
                                      <p:to>
                                        <p:strVal val="visible"/>
                                      </p:to>
                                    </p:set>
                                    <p:anim calcmode="lin" valueType="num">
                                      <p:cBhvr>
                                        <p:cTn id="142" dur="500" fill="hold"/>
                                        <p:tgtEl>
                                          <p:spTgt spid="518173"/>
                                        </p:tgtEl>
                                        <p:attrNameLst>
                                          <p:attrName>ppt_w</p:attrName>
                                        </p:attrNameLst>
                                      </p:cBhvr>
                                      <p:tavLst>
                                        <p:tav tm="0">
                                          <p:val>
                                            <p:fltVal val="0"/>
                                          </p:val>
                                        </p:tav>
                                        <p:tav tm="100000">
                                          <p:val>
                                            <p:strVal val="#ppt_w"/>
                                          </p:val>
                                        </p:tav>
                                      </p:tavLst>
                                    </p:anim>
                                    <p:anim calcmode="lin" valueType="num">
                                      <p:cBhvr>
                                        <p:cTn id="143" dur="500" fill="hold"/>
                                        <p:tgtEl>
                                          <p:spTgt spid="518173"/>
                                        </p:tgtEl>
                                        <p:attrNameLst>
                                          <p:attrName>ppt_h</p:attrName>
                                        </p:attrNameLst>
                                      </p:cBhvr>
                                      <p:tavLst>
                                        <p:tav tm="0">
                                          <p:val>
                                            <p:fltVal val="0"/>
                                          </p:val>
                                        </p:tav>
                                        <p:tav tm="100000">
                                          <p:val>
                                            <p:strVal val="#ppt_h"/>
                                          </p:val>
                                        </p:tav>
                                      </p:tavLst>
                                    </p:anim>
                                    <p:animEffect transition="in" filter="fade">
                                      <p:cBhvr>
                                        <p:cTn id="144" dur="500"/>
                                        <p:tgtEl>
                                          <p:spTgt spid="518173"/>
                                        </p:tgtEl>
                                      </p:cBhvr>
                                    </p:animEffect>
                                  </p:childTnLst>
                                </p:cTn>
                              </p:par>
                              <p:par>
                                <p:cTn id="145" presetID="53" presetClass="entr" presetSubtype="0" fill="hold" nodeType="withEffect">
                                  <p:stCondLst>
                                    <p:cond delay="0"/>
                                  </p:stCondLst>
                                  <p:childTnLst>
                                    <p:set>
                                      <p:cBhvr>
                                        <p:cTn id="146" dur="1" fill="hold">
                                          <p:stCondLst>
                                            <p:cond delay="0"/>
                                          </p:stCondLst>
                                        </p:cTn>
                                        <p:tgtEl>
                                          <p:spTgt spid="518172"/>
                                        </p:tgtEl>
                                        <p:attrNameLst>
                                          <p:attrName>style.visibility</p:attrName>
                                        </p:attrNameLst>
                                      </p:cBhvr>
                                      <p:to>
                                        <p:strVal val="visible"/>
                                      </p:to>
                                    </p:set>
                                    <p:anim calcmode="lin" valueType="num">
                                      <p:cBhvr>
                                        <p:cTn id="147" dur="500" fill="hold"/>
                                        <p:tgtEl>
                                          <p:spTgt spid="518172"/>
                                        </p:tgtEl>
                                        <p:attrNameLst>
                                          <p:attrName>ppt_w</p:attrName>
                                        </p:attrNameLst>
                                      </p:cBhvr>
                                      <p:tavLst>
                                        <p:tav tm="0">
                                          <p:val>
                                            <p:fltVal val="0"/>
                                          </p:val>
                                        </p:tav>
                                        <p:tav tm="100000">
                                          <p:val>
                                            <p:strVal val="#ppt_w"/>
                                          </p:val>
                                        </p:tav>
                                      </p:tavLst>
                                    </p:anim>
                                    <p:anim calcmode="lin" valueType="num">
                                      <p:cBhvr>
                                        <p:cTn id="148" dur="500" fill="hold"/>
                                        <p:tgtEl>
                                          <p:spTgt spid="518172"/>
                                        </p:tgtEl>
                                        <p:attrNameLst>
                                          <p:attrName>ppt_h</p:attrName>
                                        </p:attrNameLst>
                                      </p:cBhvr>
                                      <p:tavLst>
                                        <p:tav tm="0">
                                          <p:val>
                                            <p:fltVal val="0"/>
                                          </p:val>
                                        </p:tav>
                                        <p:tav tm="100000">
                                          <p:val>
                                            <p:strVal val="#ppt_h"/>
                                          </p:val>
                                        </p:tav>
                                      </p:tavLst>
                                    </p:anim>
                                    <p:animEffect transition="in" filter="fade">
                                      <p:cBhvr>
                                        <p:cTn id="149" dur="500"/>
                                        <p:tgtEl>
                                          <p:spTgt spid="518172"/>
                                        </p:tgtEl>
                                      </p:cBhvr>
                                    </p:animEffect>
                                  </p:childTnLst>
                                </p:cTn>
                              </p:par>
                              <p:par>
                                <p:cTn id="150" presetID="53" presetClass="exit" presetSubtype="0" fill="hold" nodeType="withEffect">
                                  <p:stCondLst>
                                    <p:cond delay="0"/>
                                  </p:stCondLst>
                                  <p:childTnLst>
                                    <p:anim calcmode="lin" valueType="num">
                                      <p:cBhvr>
                                        <p:cTn id="151" dur="500"/>
                                        <p:tgtEl>
                                          <p:spTgt spid="518164"/>
                                        </p:tgtEl>
                                        <p:attrNameLst>
                                          <p:attrName>ppt_w</p:attrName>
                                        </p:attrNameLst>
                                      </p:cBhvr>
                                      <p:tavLst>
                                        <p:tav tm="0">
                                          <p:val>
                                            <p:strVal val="ppt_w"/>
                                          </p:val>
                                        </p:tav>
                                        <p:tav tm="100000">
                                          <p:val>
                                            <p:fltVal val="0"/>
                                          </p:val>
                                        </p:tav>
                                      </p:tavLst>
                                    </p:anim>
                                    <p:anim calcmode="lin" valueType="num">
                                      <p:cBhvr>
                                        <p:cTn id="152" dur="500"/>
                                        <p:tgtEl>
                                          <p:spTgt spid="518164"/>
                                        </p:tgtEl>
                                        <p:attrNameLst>
                                          <p:attrName>ppt_h</p:attrName>
                                        </p:attrNameLst>
                                      </p:cBhvr>
                                      <p:tavLst>
                                        <p:tav tm="0">
                                          <p:val>
                                            <p:strVal val="ppt_h"/>
                                          </p:val>
                                        </p:tav>
                                        <p:tav tm="100000">
                                          <p:val>
                                            <p:fltVal val="0"/>
                                          </p:val>
                                        </p:tav>
                                      </p:tavLst>
                                    </p:anim>
                                    <p:animEffect transition="out" filter="fade">
                                      <p:cBhvr>
                                        <p:cTn id="153" dur="500"/>
                                        <p:tgtEl>
                                          <p:spTgt spid="518164"/>
                                        </p:tgtEl>
                                      </p:cBhvr>
                                    </p:animEffect>
                                    <p:set>
                                      <p:cBhvr>
                                        <p:cTn id="154" dur="1" fill="hold">
                                          <p:stCondLst>
                                            <p:cond delay="499"/>
                                          </p:stCondLst>
                                        </p:cTn>
                                        <p:tgtEl>
                                          <p:spTgt spid="518164"/>
                                        </p:tgtEl>
                                        <p:attrNameLst>
                                          <p:attrName>style.visibility</p:attrName>
                                        </p:attrNameLst>
                                      </p:cBhvr>
                                      <p:to>
                                        <p:strVal val="hidden"/>
                                      </p:to>
                                    </p:set>
                                  </p:childTnLst>
                                </p:cTn>
                              </p:par>
                              <p:par>
                                <p:cTn id="155" presetID="53" presetClass="entr" presetSubtype="0" fill="hold" nodeType="withEffect">
                                  <p:stCondLst>
                                    <p:cond delay="0"/>
                                  </p:stCondLst>
                                  <p:childTnLst>
                                    <p:set>
                                      <p:cBhvr>
                                        <p:cTn id="156" dur="1" fill="hold">
                                          <p:stCondLst>
                                            <p:cond delay="0"/>
                                          </p:stCondLst>
                                        </p:cTn>
                                        <p:tgtEl>
                                          <p:spTgt spid="518165"/>
                                        </p:tgtEl>
                                        <p:attrNameLst>
                                          <p:attrName>style.visibility</p:attrName>
                                        </p:attrNameLst>
                                      </p:cBhvr>
                                      <p:to>
                                        <p:strVal val="visible"/>
                                      </p:to>
                                    </p:set>
                                    <p:anim calcmode="lin" valueType="num">
                                      <p:cBhvr>
                                        <p:cTn id="157" dur="500" fill="hold"/>
                                        <p:tgtEl>
                                          <p:spTgt spid="518165"/>
                                        </p:tgtEl>
                                        <p:attrNameLst>
                                          <p:attrName>ppt_w</p:attrName>
                                        </p:attrNameLst>
                                      </p:cBhvr>
                                      <p:tavLst>
                                        <p:tav tm="0">
                                          <p:val>
                                            <p:fltVal val="0"/>
                                          </p:val>
                                        </p:tav>
                                        <p:tav tm="100000">
                                          <p:val>
                                            <p:strVal val="#ppt_w"/>
                                          </p:val>
                                        </p:tav>
                                      </p:tavLst>
                                    </p:anim>
                                    <p:anim calcmode="lin" valueType="num">
                                      <p:cBhvr>
                                        <p:cTn id="158" dur="500" fill="hold"/>
                                        <p:tgtEl>
                                          <p:spTgt spid="518165"/>
                                        </p:tgtEl>
                                        <p:attrNameLst>
                                          <p:attrName>ppt_h</p:attrName>
                                        </p:attrNameLst>
                                      </p:cBhvr>
                                      <p:tavLst>
                                        <p:tav tm="0">
                                          <p:val>
                                            <p:fltVal val="0"/>
                                          </p:val>
                                        </p:tav>
                                        <p:tav tm="100000">
                                          <p:val>
                                            <p:strVal val="#ppt_h"/>
                                          </p:val>
                                        </p:tav>
                                      </p:tavLst>
                                    </p:anim>
                                    <p:animEffect transition="in" filter="fade">
                                      <p:cBhvr>
                                        <p:cTn id="159" dur="500"/>
                                        <p:tgtEl>
                                          <p:spTgt spid="518165"/>
                                        </p:tgtEl>
                                      </p:cBhvr>
                                    </p:animEffect>
                                  </p:childTnLst>
                                </p:cTn>
                              </p:par>
                              <p:par>
                                <p:cTn id="160" presetID="10" presetClass="exit" presetSubtype="0" fill="hold" grpId="1" nodeType="withEffect">
                                  <p:stCondLst>
                                    <p:cond delay="0"/>
                                  </p:stCondLst>
                                  <p:childTnLst>
                                    <p:animEffect transition="out" filter="fade">
                                      <p:cBhvr>
                                        <p:cTn id="161" dur="500"/>
                                        <p:tgtEl>
                                          <p:spTgt spid="518176"/>
                                        </p:tgtEl>
                                      </p:cBhvr>
                                    </p:animEffect>
                                    <p:set>
                                      <p:cBhvr>
                                        <p:cTn id="162" dur="1" fill="hold">
                                          <p:stCondLst>
                                            <p:cond delay="499"/>
                                          </p:stCondLst>
                                        </p:cTn>
                                        <p:tgtEl>
                                          <p:spTgt spid="518176"/>
                                        </p:tgtEl>
                                        <p:attrNameLst>
                                          <p:attrName>style.visibility</p:attrName>
                                        </p:attrNameLst>
                                      </p:cBhvr>
                                      <p:to>
                                        <p:strVal val="hidden"/>
                                      </p:to>
                                    </p:set>
                                  </p:childTnLst>
                                </p:cTn>
                              </p:par>
                              <p:par>
                                <p:cTn id="163" presetID="10" presetClass="entr" presetSubtype="0" fill="hold" grpId="0" nodeType="withEffect">
                                  <p:stCondLst>
                                    <p:cond delay="0"/>
                                  </p:stCondLst>
                                  <p:childTnLst>
                                    <p:set>
                                      <p:cBhvr>
                                        <p:cTn id="164" dur="1" fill="hold">
                                          <p:stCondLst>
                                            <p:cond delay="0"/>
                                          </p:stCondLst>
                                        </p:cTn>
                                        <p:tgtEl>
                                          <p:spTgt spid="518184"/>
                                        </p:tgtEl>
                                        <p:attrNameLst>
                                          <p:attrName>style.visibility</p:attrName>
                                        </p:attrNameLst>
                                      </p:cBhvr>
                                      <p:to>
                                        <p:strVal val="visible"/>
                                      </p:to>
                                    </p:set>
                                    <p:animEffect transition="in" filter="fade">
                                      <p:cBhvr>
                                        <p:cTn id="165" dur="500"/>
                                        <p:tgtEl>
                                          <p:spTgt spid="518184"/>
                                        </p:tgtEl>
                                      </p:cBhvr>
                                    </p:animEffect>
                                  </p:childTnLst>
                                </p:cTn>
                              </p:par>
                              <p:par>
                                <p:cTn id="166" presetID="10" presetClass="entr" presetSubtype="0" fill="hold" grpId="2" nodeType="withEffect">
                                  <p:stCondLst>
                                    <p:cond delay="0"/>
                                  </p:stCondLst>
                                  <p:childTnLst>
                                    <p:set>
                                      <p:cBhvr>
                                        <p:cTn id="167" dur="1" fill="hold">
                                          <p:stCondLst>
                                            <p:cond delay="0"/>
                                          </p:stCondLst>
                                        </p:cTn>
                                        <p:tgtEl>
                                          <p:spTgt spid="518177"/>
                                        </p:tgtEl>
                                        <p:attrNameLst>
                                          <p:attrName>style.visibility</p:attrName>
                                        </p:attrNameLst>
                                      </p:cBhvr>
                                      <p:to>
                                        <p:strVal val="visible"/>
                                      </p:to>
                                    </p:set>
                                    <p:animEffect transition="in" filter="fade">
                                      <p:cBhvr>
                                        <p:cTn id="168" dur="500"/>
                                        <p:tgtEl>
                                          <p:spTgt spid="518177"/>
                                        </p:tgtEl>
                                      </p:cBhvr>
                                    </p:animEffect>
                                  </p:childTnLst>
                                </p:cTn>
                              </p:par>
                              <p:par>
                                <p:cTn id="169" presetID="10" presetClass="entr" presetSubtype="0" fill="hold" grpId="2" nodeType="withEffect">
                                  <p:stCondLst>
                                    <p:cond delay="0"/>
                                  </p:stCondLst>
                                  <p:childTnLst>
                                    <p:set>
                                      <p:cBhvr>
                                        <p:cTn id="170" dur="1" fill="hold">
                                          <p:stCondLst>
                                            <p:cond delay="0"/>
                                          </p:stCondLst>
                                        </p:cTn>
                                        <p:tgtEl>
                                          <p:spTgt spid="518181"/>
                                        </p:tgtEl>
                                        <p:attrNameLst>
                                          <p:attrName>style.visibility</p:attrName>
                                        </p:attrNameLst>
                                      </p:cBhvr>
                                      <p:to>
                                        <p:strVal val="visible"/>
                                      </p:to>
                                    </p:set>
                                    <p:animEffect transition="in" filter="fade">
                                      <p:cBhvr>
                                        <p:cTn id="171" dur="500"/>
                                        <p:tgtEl>
                                          <p:spTgt spid="518181"/>
                                        </p:tgtEl>
                                      </p:cBhvr>
                                    </p:animEffect>
                                  </p:childTnLst>
                                </p:cTn>
                              </p:par>
                              <p:par>
                                <p:cTn id="172" presetID="10" presetClass="entr" presetSubtype="0" fill="hold" grpId="2" nodeType="withEffect">
                                  <p:stCondLst>
                                    <p:cond delay="0"/>
                                  </p:stCondLst>
                                  <p:childTnLst>
                                    <p:set>
                                      <p:cBhvr>
                                        <p:cTn id="173" dur="1" fill="hold">
                                          <p:stCondLst>
                                            <p:cond delay="0"/>
                                          </p:stCondLst>
                                        </p:cTn>
                                        <p:tgtEl>
                                          <p:spTgt spid="518178"/>
                                        </p:tgtEl>
                                        <p:attrNameLst>
                                          <p:attrName>style.visibility</p:attrName>
                                        </p:attrNameLst>
                                      </p:cBhvr>
                                      <p:to>
                                        <p:strVal val="visible"/>
                                      </p:to>
                                    </p:set>
                                    <p:animEffect transition="in" filter="fade">
                                      <p:cBhvr>
                                        <p:cTn id="174" dur="500"/>
                                        <p:tgtEl>
                                          <p:spTgt spid="518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176" grpId="0" animBg="1"/>
      <p:bldP spid="518176" grpId="1" animBg="1"/>
      <p:bldP spid="518177" grpId="0" animBg="1"/>
      <p:bldP spid="518177" grpId="1" animBg="1"/>
      <p:bldP spid="518177" grpId="2" animBg="1"/>
      <p:bldP spid="518178" grpId="0" animBg="1"/>
      <p:bldP spid="518178" grpId="1" animBg="1"/>
      <p:bldP spid="518178" grpId="2" animBg="1"/>
      <p:bldP spid="518179" grpId="0" animBg="1"/>
      <p:bldP spid="518179" grpId="1" animBg="1"/>
      <p:bldP spid="518180" grpId="0" animBg="1"/>
      <p:bldP spid="518181" grpId="0" animBg="1"/>
      <p:bldP spid="518181" grpId="1" animBg="1"/>
      <p:bldP spid="518181" grpId="2" animBg="1"/>
      <p:bldP spid="518182" grpId="0" animBg="1"/>
      <p:bldP spid="518183" grpId="0" animBg="1"/>
      <p:bldP spid="518183" grpId="1" animBg="1"/>
      <p:bldP spid="5181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457200" y="304800"/>
            <a:ext cx="8229600" cy="665163"/>
          </a:xfrm>
        </p:spPr>
        <p:txBody>
          <a:bodyPr/>
          <a:lstStyle/>
          <a:p>
            <a:r>
              <a:rPr lang="en-GB" smtClean="0"/>
              <a:t>IIS7 Configuration</a:t>
            </a:r>
          </a:p>
        </p:txBody>
      </p:sp>
      <p:pic>
        <p:nvPicPr>
          <p:cNvPr id="6147" name="Picture 5"/>
          <p:cNvPicPr>
            <a:picLocks noChangeAspect="1" noChangeArrowheads="1"/>
          </p:cNvPicPr>
          <p:nvPr/>
        </p:nvPicPr>
        <p:blipFill>
          <a:blip r:embed="rId3"/>
          <a:srcRect/>
          <a:stretch>
            <a:fillRect/>
          </a:stretch>
        </p:blipFill>
        <p:spPr bwMode="auto">
          <a:xfrm>
            <a:off x="3346450" y="4554538"/>
            <a:ext cx="514350" cy="577850"/>
          </a:xfrm>
          <a:prstGeom prst="rect">
            <a:avLst/>
          </a:prstGeom>
          <a:noFill/>
          <a:ln w="9525">
            <a:noFill/>
            <a:miter lim="800000"/>
            <a:headEnd/>
            <a:tailEnd/>
          </a:ln>
        </p:spPr>
      </p:pic>
      <p:pic>
        <p:nvPicPr>
          <p:cNvPr id="106502" name="Picture 6"/>
          <p:cNvPicPr>
            <a:picLocks noChangeAspect="1" noChangeArrowheads="1"/>
          </p:cNvPicPr>
          <p:nvPr/>
        </p:nvPicPr>
        <p:blipFill>
          <a:blip r:embed="rId3"/>
          <a:srcRect/>
          <a:stretch>
            <a:fillRect/>
          </a:stretch>
        </p:blipFill>
        <p:spPr bwMode="auto">
          <a:xfrm>
            <a:off x="4724400" y="5927725"/>
            <a:ext cx="514350" cy="577850"/>
          </a:xfrm>
          <a:prstGeom prst="rect">
            <a:avLst/>
          </a:prstGeom>
          <a:noFill/>
          <a:ln w="9525">
            <a:noFill/>
            <a:miter lim="800000"/>
            <a:headEnd/>
            <a:tailEnd/>
          </a:ln>
        </p:spPr>
      </p:pic>
      <p:pic>
        <p:nvPicPr>
          <p:cNvPr id="6149" name="Picture 7"/>
          <p:cNvPicPr>
            <a:picLocks noChangeAspect="1" noChangeArrowheads="1"/>
          </p:cNvPicPr>
          <p:nvPr/>
        </p:nvPicPr>
        <p:blipFill>
          <a:blip r:embed="rId3"/>
          <a:srcRect/>
          <a:stretch>
            <a:fillRect/>
          </a:stretch>
        </p:blipFill>
        <p:spPr bwMode="auto">
          <a:xfrm>
            <a:off x="792163" y="4552950"/>
            <a:ext cx="514350" cy="577850"/>
          </a:xfrm>
          <a:prstGeom prst="rect">
            <a:avLst/>
          </a:prstGeom>
          <a:noFill/>
          <a:ln w="9525">
            <a:noFill/>
            <a:miter lim="800000"/>
            <a:headEnd/>
            <a:tailEnd/>
          </a:ln>
        </p:spPr>
      </p:pic>
      <p:pic>
        <p:nvPicPr>
          <p:cNvPr id="6150" name="Picture 8"/>
          <p:cNvPicPr>
            <a:picLocks noChangeAspect="1" noChangeArrowheads="1"/>
          </p:cNvPicPr>
          <p:nvPr/>
        </p:nvPicPr>
        <p:blipFill>
          <a:blip r:embed="rId3"/>
          <a:srcRect/>
          <a:stretch>
            <a:fillRect/>
          </a:stretch>
        </p:blipFill>
        <p:spPr bwMode="auto">
          <a:xfrm>
            <a:off x="7105650" y="4632325"/>
            <a:ext cx="514350" cy="577850"/>
          </a:xfrm>
          <a:prstGeom prst="rect">
            <a:avLst/>
          </a:prstGeom>
          <a:noFill/>
          <a:ln w="9525">
            <a:noFill/>
            <a:miter lim="800000"/>
            <a:headEnd/>
            <a:tailEnd/>
          </a:ln>
        </p:spPr>
      </p:pic>
      <p:sp>
        <p:nvSpPr>
          <p:cNvPr id="6151" name="Text Box 14"/>
          <p:cNvSpPr txBox="1">
            <a:spLocks noChangeArrowheads="1"/>
          </p:cNvSpPr>
          <p:nvPr/>
        </p:nvSpPr>
        <p:spPr bwMode="invGray">
          <a:xfrm>
            <a:off x="304800" y="5057775"/>
            <a:ext cx="1384300" cy="307975"/>
          </a:xfrm>
          <a:prstGeom prst="rect">
            <a:avLst/>
          </a:prstGeom>
          <a:noFill/>
          <a:ln w="12700" algn="ctr">
            <a:noFill/>
            <a:miter lim="800000"/>
            <a:headEnd/>
            <a:tailEnd/>
          </a:ln>
        </p:spPr>
        <p:txBody>
          <a:bodyPr>
            <a:spAutoFit/>
          </a:bodyPr>
          <a:lstStyle/>
          <a:p>
            <a:pPr>
              <a:spcBef>
                <a:spcPct val="50000"/>
              </a:spcBef>
            </a:pPr>
            <a:r>
              <a:rPr lang="en-US" sz="1400">
                <a:latin typeface="Segoe"/>
              </a:rPr>
              <a:t>Machine.config</a:t>
            </a:r>
          </a:p>
        </p:txBody>
      </p:sp>
      <p:sp>
        <p:nvSpPr>
          <p:cNvPr id="6152" name="Text Box 15"/>
          <p:cNvSpPr txBox="1">
            <a:spLocks noChangeArrowheads="1"/>
          </p:cNvSpPr>
          <p:nvPr/>
        </p:nvSpPr>
        <p:spPr bwMode="invGray">
          <a:xfrm>
            <a:off x="2889250" y="5087938"/>
            <a:ext cx="1530350" cy="307975"/>
          </a:xfrm>
          <a:prstGeom prst="rect">
            <a:avLst/>
          </a:prstGeom>
          <a:noFill/>
          <a:ln w="12700" algn="ctr">
            <a:noFill/>
            <a:miter lim="800000"/>
            <a:headEnd/>
            <a:tailEnd/>
          </a:ln>
        </p:spPr>
        <p:txBody>
          <a:bodyPr>
            <a:spAutoFit/>
          </a:bodyPr>
          <a:lstStyle/>
          <a:p>
            <a:pPr>
              <a:spcBef>
                <a:spcPct val="50000"/>
              </a:spcBef>
            </a:pPr>
            <a:r>
              <a:rPr lang="en-US" sz="1400">
                <a:latin typeface="Segoe"/>
              </a:rPr>
              <a:t>Root Web.config</a:t>
            </a:r>
          </a:p>
        </p:txBody>
      </p:sp>
      <p:sp>
        <p:nvSpPr>
          <p:cNvPr id="106512" name="Text Box 16"/>
          <p:cNvSpPr txBox="1">
            <a:spLocks noChangeArrowheads="1"/>
          </p:cNvSpPr>
          <p:nvPr/>
        </p:nvSpPr>
        <p:spPr bwMode="invGray">
          <a:xfrm>
            <a:off x="4191000" y="6429375"/>
            <a:ext cx="1981200" cy="307975"/>
          </a:xfrm>
          <a:prstGeom prst="rect">
            <a:avLst/>
          </a:prstGeom>
          <a:noFill/>
          <a:ln w="12700" algn="ctr">
            <a:noFill/>
            <a:miter lim="800000"/>
            <a:headEnd/>
            <a:tailEnd/>
          </a:ln>
        </p:spPr>
        <p:txBody>
          <a:bodyPr>
            <a:spAutoFit/>
          </a:bodyPr>
          <a:lstStyle/>
          <a:p>
            <a:pPr>
              <a:spcBef>
                <a:spcPct val="50000"/>
              </a:spcBef>
            </a:pPr>
            <a:r>
              <a:rPr lang="en-US" sz="1400">
                <a:latin typeface="Segoe"/>
              </a:rPr>
              <a:t>ApplicationHost.config</a:t>
            </a:r>
          </a:p>
        </p:txBody>
      </p:sp>
      <p:sp>
        <p:nvSpPr>
          <p:cNvPr id="6154" name="Text Box 17"/>
          <p:cNvSpPr txBox="1">
            <a:spLocks noChangeArrowheads="1"/>
          </p:cNvSpPr>
          <p:nvPr/>
        </p:nvSpPr>
        <p:spPr bwMode="invGray">
          <a:xfrm>
            <a:off x="6781800" y="5210175"/>
            <a:ext cx="1168400" cy="307975"/>
          </a:xfrm>
          <a:prstGeom prst="rect">
            <a:avLst/>
          </a:prstGeom>
          <a:noFill/>
          <a:ln w="12700" algn="ctr">
            <a:noFill/>
            <a:miter lim="800000"/>
            <a:headEnd/>
            <a:tailEnd/>
          </a:ln>
        </p:spPr>
        <p:txBody>
          <a:bodyPr>
            <a:spAutoFit/>
          </a:bodyPr>
          <a:lstStyle/>
          <a:p>
            <a:pPr>
              <a:spcBef>
                <a:spcPct val="50000"/>
              </a:spcBef>
            </a:pPr>
            <a:r>
              <a:rPr lang="en-US" sz="1400">
                <a:latin typeface="Segoe"/>
              </a:rPr>
              <a:t>Web.config</a:t>
            </a:r>
          </a:p>
        </p:txBody>
      </p:sp>
      <p:sp>
        <p:nvSpPr>
          <p:cNvPr id="106514" name="AutoShape 18"/>
          <p:cNvSpPr>
            <a:spLocks noChangeArrowheads="1"/>
          </p:cNvSpPr>
          <p:nvPr/>
        </p:nvSpPr>
        <p:spPr bwMode="invGray">
          <a:xfrm>
            <a:off x="457200" y="3609975"/>
            <a:ext cx="1128713" cy="831850"/>
          </a:xfrm>
          <a:prstGeom prst="downArrowCallout">
            <a:avLst>
              <a:gd name="adj1" fmla="val 25488"/>
              <a:gd name="adj2" fmla="val 23045"/>
              <a:gd name="adj3" fmla="val 19694"/>
              <a:gd name="adj4" fmla="val 62343"/>
            </a:avLst>
          </a:prstGeom>
          <a:solidFill>
            <a:srgbClr val="336699"/>
          </a:solidFill>
          <a:ln w="6350" algn="ctr">
            <a:solidFill>
              <a:schemeClr val="bg1"/>
            </a:solidFill>
            <a:miter lim="800000"/>
            <a:headEnd/>
            <a:tailEnd/>
          </a:ln>
        </p:spPr>
        <p:txBody>
          <a:bodyPr wrap="none" anchor="ctr">
            <a:spAutoFit/>
          </a:bodyPr>
          <a:lstStyle/>
          <a:p>
            <a:pPr>
              <a:defRPr/>
            </a:pPr>
            <a:r>
              <a:rPr lang="en-US" sz="1400" dirty="0">
                <a:effectLst>
                  <a:outerShdw blurRad="38100" dist="38100" dir="2700000" algn="tl">
                    <a:srgbClr val="000000"/>
                  </a:outerShdw>
                </a:effectLst>
                <a:latin typeface="Segoe"/>
              </a:rPr>
              <a:t>.NET </a:t>
            </a:r>
          </a:p>
          <a:p>
            <a:pPr>
              <a:defRPr/>
            </a:pPr>
            <a:r>
              <a:rPr lang="en-US" sz="1400" dirty="0">
                <a:effectLst>
                  <a:outerShdw blurRad="38100" dist="38100" dir="2700000" algn="tl">
                    <a:srgbClr val="000000"/>
                  </a:outerShdw>
                </a:effectLst>
                <a:latin typeface="Segoe"/>
              </a:rPr>
              <a:t>Framework </a:t>
            </a:r>
          </a:p>
        </p:txBody>
      </p:sp>
      <p:sp>
        <p:nvSpPr>
          <p:cNvPr id="106515" name="AutoShape 19"/>
          <p:cNvSpPr>
            <a:spLocks noChangeArrowheads="1"/>
          </p:cNvSpPr>
          <p:nvPr/>
        </p:nvSpPr>
        <p:spPr bwMode="invGray">
          <a:xfrm>
            <a:off x="3116263" y="3762375"/>
            <a:ext cx="957262" cy="560388"/>
          </a:xfrm>
          <a:prstGeom prst="downArrowCallout">
            <a:avLst>
              <a:gd name="adj1" fmla="val 37917"/>
              <a:gd name="adj2" fmla="val 29106"/>
              <a:gd name="adj3" fmla="val 18407"/>
              <a:gd name="adj4" fmla="val 54620"/>
            </a:avLst>
          </a:prstGeom>
          <a:solidFill>
            <a:srgbClr val="336699"/>
          </a:solidFill>
          <a:ln w="6350" algn="ctr">
            <a:solidFill>
              <a:schemeClr val="bg1"/>
            </a:solidFill>
            <a:miter lim="800000"/>
            <a:headEnd/>
            <a:tailEnd/>
          </a:ln>
        </p:spPr>
        <p:txBody>
          <a:bodyPr anchor="ctr">
            <a:spAutoFit/>
          </a:bodyPr>
          <a:lstStyle/>
          <a:p>
            <a:pPr>
              <a:defRPr/>
            </a:pPr>
            <a:r>
              <a:rPr lang="en-US" sz="1400" dirty="0">
                <a:effectLst>
                  <a:outerShdw blurRad="38100" dist="38100" dir="2700000" algn="tl">
                    <a:srgbClr val="000000"/>
                  </a:outerShdw>
                </a:effectLst>
                <a:latin typeface="Segoe"/>
              </a:rPr>
              <a:t>ASP.NET</a:t>
            </a:r>
          </a:p>
        </p:txBody>
      </p:sp>
      <p:sp>
        <p:nvSpPr>
          <p:cNvPr id="106516" name="AutoShape 20"/>
          <p:cNvSpPr>
            <a:spLocks noChangeArrowheads="1"/>
          </p:cNvSpPr>
          <p:nvPr/>
        </p:nvSpPr>
        <p:spPr bwMode="invGray">
          <a:xfrm>
            <a:off x="4572000" y="5286375"/>
            <a:ext cx="728663" cy="560388"/>
          </a:xfrm>
          <a:prstGeom prst="downArrowCallout">
            <a:avLst>
              <a:gd name="adj1" fmla="val 27717"/>
              <a:gd name="adj2" fmla="val 21183"/>
              <a:gd name="adj3" fmla="val 16667"/>
              <a:gd name="adj4" fmla="val 54620"/>
            </a:avLst>
          </a:prstGeom>
          <a:solidFill>
            <a:srgbClr val="336699"/>
          </a:solidFill>
          <a:ln w="6350" algn="ctr">
            <a:solidFill>
              <a:schemeClr val="bg1"/>
            </a:solidFill>
            <a:miter lim="800000"/>
            <a:headEnd/>
            <a:tailEnd/>
          </a:ln>
        </p:spPr>
        <p:txBody>
          <a:bodyPr anchor="ctr">
            <a:spAutoFit/>
          </a:bodyPr>
          <a:lstStyle/>
          <a:p>
            <a:pPr>
              <a:defRPr/>
            </a:pPr>
            <a:r>
              <a:rPr lang="en-US" sz="1400" dirty="0">
                <a:effectLst>
                  <a:outerShdw blurRad="38100" dist="38100" dir="2700000" algn="tl">
                    <a:srgbClr val="000000"/>
                  </a:outerShdw>
                </a:effectLst>
                <a:latin typeface="Segoe"/>
              </a:rPr>
              <a:t>IIS7</a:t>
            </a:r>
          </a:p>
        </p:txBody>
      </p:sp>
      <p:sp>
        <p:nvSpPr>
          <p:cNvPr id="106517" name="AutoShape 21"/>
          <p:cNvSpPr>
            <a:spLocks noChangeArrowheads="1"/>
          </p:cNvSpPr>
          <p:nvPr/>
        </p:nvSpPr>
        <p:spPr bwMode="invGray">
          <a:xfrm>
            <a:off x="6553200" y="3533775"/>
            <a:ext cx="1524000" cy="1023938"/>
          </a:xfrm>
          <a:prstGeom prst="downArrowCallout">
            <a:avLst>
              <a:gd name="adj1" fmla="val 23877"/>
              <a:gd name="adj2" fmla="val 21277"/>
              <a:gd name="adj3" fmla="val 16005"/>
              <a:gd name="adj4" fmla="val 71546"/>
            </a:avLst>
          </a:prstGeom>
          <a:solidFill>
            <a:srgbClr val="336699"/>
          </a:solidFill>
          <a:ln w="6350" algn="ctr">
            <a:solidFill>
              <a:schemeClr val="bg1"/>
            </a:solidFill>
            <a:miter lim="800000"/>
            <a:headEnd/>
            <a:tailEnd/>
          </a:ln>
        </p:spPr>
        <p:txBody>
          <a:bodyPr anchor="ctr">
            <a:spAutoFit/>
          </a:bodyPr>
          <a:lstStyle/>
          <a:p>
            <a:pPr>
              <a:defRPr/>
            </a:pPr>
            <a:r>
              <a:rPr lang="en-US" sz="1400" dirty="0">
                <a:effectLst>
                  <a:outerShdw blurRad="38100" dist="38100" dir="2700000" algn="tl">
                    <a:srgbClr val="000000"/>
                  </a:outerShdw>
                </a:effectLst>
                <a:latin typeface="Segoe"/>
              </a:rPr>
              <a:t>IIS + </a:t>
            </a:r>
          </a:p>
          <a:p>
            <a:pPr>
              <a:defRPr/>
            </a:pPr>
            <a:r>
              <a:rPr lang="en-US" sz="1400" dirty="0">
                <a:effectLst>
                  <a:outerShdw blurRad="38100" dist="38100" dir="2700000" algn="tl">
                    <a:srgbClr val="000000"/>
                  </a:outerShdw>
                </a:effectLst>
                <a:latin typeface="Segoe"/>
              </a:rPr>
              <a:t>ASP.NET + </a:t>
            </a:r>
          </a:p>
          <a:p>
            <a:pPr>
              <a:defRPr/>
            </a:pPr>
            <a:r>
              <a:rPr lang="en-US" sz="1400" dirty="0">
                <a:effectLst>
                  <a:outerShdw blurRad="38100" dist="38100" dir="2700000" algn="tl">
                    <a:srgbClr val="000000"/>
                  </a:outerShdw>
                </a:effectLst>
                <a:latin typeface="Segoe"/>
              </a:rPr>
              <a:t>.NET Framework</a:t>
            </a:r>
          </a:p>
        </p:txBody>
      </p:sp>
      <p:sp>
        <p:nvSpPr>
          <p:cNvPr id="6159" name="AutoShape 22"/>
          <p:cNvSpPr>
            <a:spLocks noChangeArrowheads="1"/>
          </p:cNvSpPr>
          <p:nvPr/>
        </p:nvSpPr>
        <p:spPr bwMode="auto">
          <a:xfrm>
            <a:off x="1752600" y="3686175"/>
            <a:ext cx="1119188" cy="412750"/>
          </a:xfrm>
          <a:prstGeom prst="rightArrow">
            <a:avLst>
              <a:gd name="adj1" fmla="val 32176"/>
              <a:gd name="adj2" fmla="val 65592"/>
            </a:avLst>
          </a:prstGeom>
          <a:gradFill rotWithShape="1">
            <a:gsLst>
              <a:gs pos="0">
                <a:srgbClr val="729BEE"/>
              </a:gs>
              <a:gs pos="100000">
                <a:srgbClr val="2B3B5B"/>
              </a:gs>
            </a:gsLst>
            <a:lin ang="5400000" scaled="1"/>
          </a:gradFill>
          <a:ln w="12700" algn="ctr">
            <a:solidFill>
              <a:srgbClr val="664C34"/>
            </a:solidFill>
            <a:miter lim="800000"/>
            <a:headEnd/>
            <a:tailEnd/>
          </a:ln>
        </p:spPr>
        <p:txBody>
          <a:bodyPr wrap="none" anchor="ctr"/>
          <a:lstStyle/>
          <a:p>
            <a:endParaRPr lang="en-GB">
              <a:latin typeface="Calibri" pitchFamily="34" charset="0"/>
            </a:endParaRPr>
          </a:p>
        </p:txBody>
      </p:sp>
      <p:sp>
        <p:nvSpPr>
          <p:cNvPr id="21" name="AutoShape 22"/>
          <p:cNvSpPr>
            <a:spLocks noChangeArrowheads="1"/>
          </p:cNvSpPr>
          <p:nvPr/>
        </p:nvSpPr>
        <p:spPr bwMode="auto">
          <a:xfrm rot="-1703488">
            <a:off x="5349875" y="5564188"/>
            <a:ext cx="1365250" cy="412750"/>
          </a:xfrm>
          <a:prstGeom prst="rightArrow">
            <a:avLst>
              <a:gd name="adj1" fmla="val 32176"/>
              <a:gd name="adj2" fmla="val 65557"/>
            </a:avLst>
          </a:prstGeom>
          <a:gradFill rotWithShape="1">
            <a:gsLst>
              <a:gs pos="0">
                <a:srgbClr val="729BEE"/>
              </a:gs>
              <a:gs pos="100000">
                <a:srgbClr val="2B3B5B"/>
              </a:gs>
            </a:gsLst>
            <a:lin ang="5400000" scaled="1"/>
          </a:gradFill>
          <a:ln w="12700" algn="ctr">
            <a:solidFill>
              <a:srgbClr val="664C34"/>
            </a:solidFill>
            <a:miter lim="800000"/>
            <a:headEnd/>
            <a:tailEnd/>
          </a:ln>
        </p:spPr>
        <p:txBody>
          <a:bodyPr wrap="none" anchor="ctr"/>
          <a:lstStyle/>
          <a:p>
            <a:endParaRPr lang="en-GB">
              <a:latin typeface="Calibri" pitchFamily="34" charset="0"/>
            </a:endParaRPr>
          </a:p>
        </p:txBody>
      </p:sp>
      <p:sp>
        <p:nvSpPr>
          <p:cNvPr id="6161" name="AutoShape 22"/>
          <p:cNvSpPr>
            <a:spLocks noChangeArrowheads="1"/>
          </p:cNvSpPr>
          <p:nvPr/>
        </p:nvSpPr>
        <p:spPr bwMode="auto">
          <a:xfrm>
            <a:off x="4413250" y="3762375"/>
            <a:ext cx="1835150" cy="412750"/>
          </a:xfrm>
          <a:prstGeom prst="rightArrow">
            <a:avLst>
              <a:gd name="adj1" fmla="val 32176"/>
              <a:gd name="adj2" fmla="val 65601"/>
            </a:avLst>
          </a:prstGeom>
          <a:gradFill rotWithShape="1">
            <a:gsLst>
              <a:gs pos="0">
                <a:srgbClr val="729BEE"/>
              </a:gs>
              <a:gs pos="100000">
                <a:srgbClr val="2B3B5B"/>
              </a:gs>
            </a:gsLst>
            <a:lin ang="5400000" scaled="1"/>
          </a:gradFill>
          <a:ln w="12700" algn="ctr">
            <a:solidFill>
              <a:srgbClr val="664C34"/>
            </a:solidFill>
            <a:miter lim="800000"/>
            <a:headEnd/>
            <a:tailEnd/>
          </a:ln>
        </p:spPr>
        <p:txBody>
          <a:bodyPr wrap="none" anchor="ctr"/>
          <a:lstStyle/>
          <a:p>
            <a:endParaRPr lang="en-GB">
              <a:latin typeface="Calibri" pitchFamily="34" charset="0"/>
            </a:endParaRPr>
          </a:p>
        </p:txBody>
      </p:sp>
      <p:sp>
        <p:nvSpPr>
          <p:cNvPr id="23" name="AutoShape 18"/>
          <p:cNvSpPr>
            <a:spLocks noChangeArrowheads="1"/>
          </p:cNvSpPr>
          <p:nvPr/>
        </p:nvSpPr>
        <p:spPr bwMode="invGray">
          <a:xfrm>
            <a:off x="6553200" y="3762375"/>
            <a:ext cx="1536700" cy="831850"/>
          </a:xfrm>
          <a:prstGeom prst="downArrowCallout">
            <a:avLst>
              <a:gd name="adj1" fmla="val 33225"/>
              <a:gd name="adj2" fmla="val 23045"/>
              <a:gd name="adj3" fmla="val 19694"/>
              <a:gd name="adj4" fmla="val 62343"/>
            </a:avLst>
          </a:prstGeom>
          <a:solidFill>
            <a:srgbClr val="336699"/>
          </a:solidFill>
          <a:ln w="6350" algn="ctr">
            <a:solidFill>
              <a:schemeClr val="bg1"/>
            </a:solidFill>
            <a:miter lim="800000"/>
            <a:headEnd/>
            <a:tailEnd/>
          </a:ln>
        </p:spPr>
        <p:txBody>
          <a:bodyPr anchor="ctr">
            <a:spAutoFit/>
          </a:bodyPr>
          <a:lstStyle/>
          <a:p>
            <a:pPr>
              <a:defRPr/>
            </a:pPr>
            <a:r>
              <a:rPr lang="en-US" sz="1400" dirty="0">
                <a:effectLst>
                  <a:outerShdw blurRad="38100" dist="38100" dir="2700000" algn="tl">
                    <a:srgbClr val="000000"/>
                  </a:outerShdw>
                </a:effectLst>
                <a:latin typeface="Segoe"/>
              </a:rPr>
              <a:t>ASP.NET +</a:t>
            </a:r>
          </a:p>
          <a:p>
            <a:pPr>
              <a:defRPr/>
            </a:pPr>
            <a:r>
              <a:rPr lang="en-US" sz="1400" dirty="0">
                <a:effectLst>
                  <a:outerShdw blurRad="38100" dist="38100" dir="2700000" algn="tl">
                    <a:srgbClr val="000000"/>
                  </a:outerShdw>
                </a:effectLst>
                <a:latin typeface="Segoe"/>
              </a:rPr>
              <a:t>.NET Framework </a:t>
            </a:r>
          </a:p>
        </p:txBody>
      </p:sp>
      <p:sp>
        <p:nvSpPr>
          <p:cNvPr id="20" name="Content Placeholder 2"/>
          <p:cNvSpPr txBox="1">
            <a:spLocks/>
          </p:cNvSpPr>
          <p:nvPr/>
        </p:nvSpPr>
        <p:spPr bwMode="auto">
          <a:xfrm>
            <a:off x="393700" y="1171575"/>
            <a:ext cx="8121650" cy="2068513"/>
          </a:xfrm>
          <a:prstGeom prst="rect">
            <a:avLst/>
          </a:prstGeom>
          <a:noFill/>
          <a:ln w="9525">
            <a:noFill/>
            <a:miter lim="800000"/>
            <a:headEnd/>
            <a:tailEnd/>
          </a:ln>
        </p:spPr>
        <p:txBody>
          <a:bodyPr lIns="0" tIns="0" rIns="0" bIns="0">
            <a:spAutoFit/>
          </a:bodyPr>
          <a:lstStyle/>
          <a:p>
            <a:pPr marL="396875" indent="-396875">
              <a:lnSpc>
                <a:spcPct val="90000"/>
              </a:lnSpc>
              <a:spcBef>
                <a:spcPct val="20000"/>
              </a:spcBef>
              <a:buSzPct val="95000"/>
              <a:buFontTx/>
              <a:buBlip>
                <a:blip r:embed="rId4"/>
              </a:buBlip>
            </a:pPr>
            <a:r>
              <a:rPr lang="en-US" sz="3200">
                <a:solidFill>
                  <a:srgbClr val="FF0000"/>
                </a:solidFill>
              </a:rPr>
              <a:t>No more Metabase.xml</a:t>
            </a:r>
          </a:p>
          <a:p>
            <a:pPr marL="396875" indent="-396875">
              <a:lnSpc>
                <a:spcPct val="90000"/>
              </a:lnSpc>
              <a:spcBef>
                <a:spcPct val="20000"/>
              </a:spcBef>
              <a:buSzPct val="95000"/>
              <a:buFontTx/>
              <a:buBlip>
                <a:blip r:embed="rId4"/>
              </a:buBlip>
            </a:pPr>
            <a:r>
              <a:rPr lang="en-US" sz="3200"/>
              <a:t>New system of distributed XML config files</a:t>
            </a:r>
          </a:p>
          <a:p>
            <a:pPr marL="396875" indent="-396875">
              <a:lnSpc>
                <a:spcPct val="90000"/>
              </a:lnSpc>
              <a:spcBef>
                <a:spcPct val="20000"/>
              </a:spcBef>
              <a:buSzPct val="95000"/>
              <a:buFontTx/>
              <a:buBlip>
                <a:blip r:embed="rId4"/>
              </a:buBlip>
            </a:pPr>
            <a:r>
              <a:rPr lang="en-US" sz="3200"/>
              <a:t>Integrates into familiar .NET F/X config</a:t>
            </a:r>
          </a:p>
          <a:p>
            <a:pPr marL="852488" lvl="1" indent="-396875">
              <a:lnSpc>
                <a:spcPct val="90000"/>
              </a:lnSpc>
              <a:spcBef>
                <a:spcPct val="20000"/>
              </a:spcBef>
              <a:buSzPct val="95000"/>
              <a:buFontTx/>
              <a:buBlip>
                <a:blip r:embed="rId4"/>
              </a:buBlip>
            </a:pPr>
            <a:r>
              <a:rPr lang="en-US" sz="2800"/>
              <a:t>New System.webServer section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fade">
                                      <p:cBhvr>
                                        <p:cTn id="7" dur="2000"/>
                                        <p:tgtEl>
                                          <p:spTgt spid="20">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animEffect transition="in" filter="fade">
                                      <p:cBhvr>
                                        <p:cTn id="11" dur="1000"/>
                                        <p:tgtEl>
                                          <p:spTgt spid="20">
                                            <p:txEl>
                                              <p:pRg st="2" end="2"/>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20">
                                            <p:txEl>
                                              <p:pRg st="3" end="3"/>
                                            </p:txEl>
                                          </p:spTgt>
                                        </p:tgtEl>
                                        <p:attrNameLst>
                                          <p:attrName>style.visibility</p:attrName>
                                        </p:attrNameLst>
                                      </p:cBhvr>
                                      <p:to>
                                        <p:strVal val="visible"/>
                                      </p:to>
                                    </p:set>
                                    <p:animEffect transition="in" filter="fade">
                                      <p:cBhvr>
                                        <p:cTn id="14" dur="2000"/>
                                        <p:tgtEl>
                                          <p:spTgt spid="20">
                                            <p:txEl>
                                              <p:pRg st="3" end="3"/>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06514"/>
                                        </p:tgtEl>
                                        <p:attrNameLst>
                                          <p:attrName>style.visibility</p:attrName>
                                        </p:attrNameLst>
                                      </p:cBhvr>
                                      <p:to>
                                        <p:strVal val="visible"/>
                                      </p:to>
                                    </p:set>
                                    <p:anim calcmode="lin" valueType="num">
                                      <p:cBhvr>
                                        <p:cTn id="17" dur="1000" fill="hold"/>
                                        <p:tgtEl>
                                          <p:spTgt spid="106514"/>
                                        </p:tgtEl>
                                        <p:attrNameLst>
                                          <p:attrName>ppt_w</p:attrName>
                                        </p:attrNameLst>
                                      </p:cBhvr>
                                      <p:tavLst>
                                        <p:tav tm="0">
                                          <p:val>
                                            <p:strVal val="#ppt_w*0.70"/>
                                          </p:val>
                                        </p:tav>
                                        <p:tav tm="100000">
                                          <p:val>
                                            <p:strVal val="#ppt_w"/>
                                          </p:val>
                                        </p:tav>
                                      </p:tavLst>
                                    </p:anim>
                                    <p:anim calcmode="lin" valueType="num">
                                      <p:cBhvr>
                                        <p:cTn id="18" dur="1000" fill="hold"/>
                                        <p:tgtEl>
                                          <p:spTgt spid="106514"/>
                                        </p:tgtEl>
                                        <p:attrNameLst>
                                          <p:attrName>ppt_h</p:attrName>
                                        </p:attrNameLst>
                                      </p:cBhvr>
                                      <p:tavLst>
                                        <p:tav tm="0">
                                          <p:val>
                                            <p:strVal val="#ppt_h"/>
                                          </p:val>
                                        </p:tav>
                                        <p:tav tm="100000">
                                          <p:val>
                                            <p:strVal val="#ppt_h"/>
                                          </p:val>
                                        </p:tav>
                                      </p:tavLst>
                                    </p:anim>
                                    <p:animEffect transition="in" filter="fade">
                                      <p:cBhvr>
                                        <p:cTn id="19" dur="1000"/>
                                        <p:tgtEl>
                                          <p:spTgt spid="106514"/>
                                        </p:tgtEl>
                                      </p:cBhvr>
                                    </p:animEffect>
                                  </p:childTnLst>
                                </p:cTn>
                              </p:par>
                              <p:par>
                                <p:cTn id="20" presetID="55" presetClass="entr" presetSubtype="0" fill="hold" nodeType="withEffect">
                                  <p:stCondLst>
                                    <p:cond delay="0"/>
                                  </p:stCondLst>
                                  <p:childTnLst>
                                    <p:set>
                                      <p:cBhvr>
                                        <p:cTn id="21" dur="1" fill="hold">
                                          <p:stCondLst>
                                            <p:cond delay="0"/>
                                          </p:stCondLst>
                                        </p:cTn>
                                        <p:tgtEl>
                                          <p:spTgt spid="6149"/>
                                        </p:tgtEl>
                                        <p:attrNameLst>
                                          <p:attrName>style.visibility</p:attrName>
                                        </p:attrNameLst>
                                      </p:cBhvr>
                                      <p:to>
                                        <p:strVal val="visible"/>
                                      </p:to>
                                    </p:set>
                                    <p:anim calcmode="lin" valueType="num">
                                      <p:cBhvr>
                                        <p:cTn id="22" dur="1000" fill="hold"/>
                                        <p:tgtEl>
                                          <p:spTgt spid="6149"/>
                                        </p:tgtEl>
                                        <p:attrNameLst>
                                          <p:attrName>ppt_w</p:attrName>
                                        </p:attrNameLst>
                                      </p:cBhvr>
                                      <p:tavLst>
                                        <p:tav tm="0">
                                          <p:val>
                                            <p:strVal val="#ppt_w*0.70"/>
                                          </p:val>
                                        </p:tav>
                                        <p:tav tm="100000">
                                          <p:val>
                                            <p:strVal val="#ppt_w"/>
                                          </p:val>
                                        </p:tav>
                                      </p:tavLst>
                                    </p:anim>
                                    <p:anim calcmode="lin" valueType="num">
                                      <p:cBhvr>
                                        <p:cTn id="23" dur="1000" fill="hold"/>
                                        <p:tgtEl>
                                          <p:spTgt spid="6149"/>
                                        </p:tgtEl>
                                        <p:attrNameLst>
                                          <p:attrName>ppt_h</p:attrName>
                                        </p:attrNameLst>
                                      </p:cBhvr>
                                      <p:tavLst>
                                        <p:tav tm="0">
                                          <p:val>
                                            <p:strVal val="#ppt_h"/>
                                          </p:val>
                                        </p:tav>
                                        <p:tav tm="100000">
                                          <p:val>
                                            <p:strVal val="#ppt_h"/>
                                          </p:val>
                                        </p:tav>
                                      </p:tavLst>
                                    </p:anim>
                                    <p:animEffect transition="in" filter="fade">
                                      <p:cBhvr>
                                        <p:cTn id="24" dur="1000"/>
                                        <p:tgtEl>
                                          <p:spTgt spid="614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6151"/>
                                        </p:tgtEl>
                                        <p:attrNameLst>
                                          <p:attrName>style.visibility</p:attrName>
                                        </p:attrNameLst>
                                      </p:cBhvr>
                                      <p:to>
                                        <p:strVal val="visible"/>
                                      </p:to>
                                    </p:set>
                                    <p:anim calcmode="lin" valueType="num">
                                      <p:cBhvr>
                                        <p:cTn id="27" dur="1000" fill="hold"/>
                                        <p:tgtEl>
                                          <p:spTgt spid="6151"/>
                                        </p:tgtEl>
                                        <p:attrNameLst>
                                          <p:attrName>ppt_w</p:attrName>
                                        </p:attrNameLst>
                                      </p:cBhvr>
                                      <p:tavLst>
                                        <p:tav tm="0">
                                          <p:val>
                                            <p:strVal val="#ppt_w*0.70"/>
                                          </p:val>
                                        </p:tav>
                                        <p:tav tm="100000">
                                          <p:val>
                                            <p:strVal val="#ppt_w"/>
                                          </p:val>
                                        </p:tav>
                                      </p:tavLst>
                                    </p:anim>
                                    <p:anim calcmode="lin" valueType="num">
                                      <p:cBhvr>
                                        <p:cTn id="28" dur="1000" fill="hold"/>
                                        <p:tgtEl>
                                          <p:spTgt spid="6151"/>
                                        </p:tgtEl>
                                        <p:attrNameLst>
                                          <p:attrName>ppt_h</p:attrName>
                                        </p:attrNameLst>
                                      </p:cBhvr>
                                      <p:tavLst>
                                        <p:tav tm="0">
                                          <p:val>
                                            <p:strVal val="#ppt_h"/>
                                          </p:val>
                                        </p:tav>
                                        <p:tav tm="100000">
                                          <p:val>
                                            <p:strVal val="#ppt_h"/>
                                          </p:val>
                                        </p:tav>
                                      </p:tavLst>
                                    </p:anim>
                                    <p:animEffect transition="in" filter="fade">
                                      <p:cBhvr>
                                        <p:cTn id="29" dur="1000"/>
                                        <p:tgtEl>
                                          <p:spTgt spid="6151"/>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06515"/>
                                        </p:tgtEl>
                                        <p:attrNameLst>
                                          <p:attrName>style.visibility</p:attrName>
                                        </p:attrNameLst>
                                      </p:cBhvr>
                                      <p:to>
                                        <p:strVal val="visible"/>
                                      </p:to>
                                    </p:set>
                                    <p:anim calcmode="lin" valueType="num">
                                      <p:cBhvr>
                                        <p:cTn id="32" dur="1000" fill="hold"/>
                                        <p:tgtEl>
                                          <p:spTgt spid="106515"/>
                                        </p:tgtEl>
                                        <p:attrNameLst>
                                          <p:attrName>ppt_w</p:attrName>
                                        </p:attrNameLst>
                                      </p:cBhvr>
                                      <p:tavLst>
                                        <p:tav tm="0">
                                          <p:val>
                                            <p:strVal val="#ppt_w*0.70"/>
                                          </p:val>
                                        </p:tav>
                                        <p:tav tm="100000">
                                          <p:val>
                                            <p:strVal val="#ppt_w"/>
                                          </p:val>
                                        </p:tav>
                                      </p:tavLst>
                                    </p:anim>
                                    <p:anim calcmode="lin" valueType="num">
                                      <p:cBhvr>
                                        <p:cTn id="33" dur="1000" fill="hold"/>
                                        <p:tgtEl>
                                          <p:spTgt spid="106515"/>
                                        </p:tgtEl>
                                        <p:attrNameLst>
                                          <p:attrName>ppt_h</p:attrName>
                                        </p:attrNameLst>
                                      </p:cBhvr>
                                      <p:tavLst>
                                        <p:tav tm="0">
                                          <p:val>
                                            <p:strVal val="#ppt_h"/>
                                          </p:val>
                                        </p:tav>
                                        <p:tav tm="100000">
                                          <p:val>
                                            <p:strVal val="#ppt_h"/>
                                          </p:val>
                                        </p:tav>
                                      </p:tavLst>
                                    </p:anim>
                                    <p:animEffect transition="in" filter="fade">
                                      <p:cBhvr>
                                        <p:cTn id="34" dur="1000"/>
                                        <p:tgtEl>
                                          <p:spTgt spid="106515"/>
                                        </p:tgtEl>
                                      </p:cBhvr>
                                    </p:animEffect>
                                  </p:childTnLst>
                                </p:cTn>
                              </p:par>
                              <p:par>
                                <p:cTn id="35" presetID="55" presetClass="entr" presetSubtype="0" fill="hold" nodeType="withEffect">
                                  <p:stCondLst>
                                    <p:cond delay="0"/>
                                  </p:stCondLst>
                                  <p:childTnLst>
                                    <p:set>
                                      <p:cBhvr>
                                        <p:cTn id="36" dur="1" fill="hold">
                                          <p:stCondLst>
                                            <p:cond delay="0"/>
                                          </p:stCondLst>
                                        </p:cTn>
                                        <p:tgtEl>
                                          <p:spTgt spid="6147"/>
                                        </p:tgtEl>
                                        <p:attrNameLst>
                                          <p:attrName>style.visibility</p:attrName>
                                        </p:attrNameLst>
                                      </p:cBhvr>
                                      <p:to>
                                        <p:strVal val="visible"/>
                                      </p:to>
                                    </p:set>
                                    <p:anim calcmode="lin" valueType="num">
                                      <p:cBhvr>
                                        <p:cTn id="37" dur="1000" fill="hold"/>
                                        <p:tgtEl>
                                          <p:spTgt spid="6147"/>
                                        </p:tgtEl>
                                        <p:attrNameLst>
                                          <p:attrName>ppt_w</p:attrName>
                                        </p:attrNameLst>
                                      </p:cBhvr>
                                      <p:tavLst>
                                        <p:tav tm="0">
                                          <p:val>
                                            <p:strVal val="#ppt_w*0.70"/>
                                          </p:val>
                                        </p:tav>
                                        <p:tav tm="100000">
                                          <p:val>
                                            <p:strVal val="#ppt_w"/>
                                          </p:val>
                                        </p:tav>
                                      </p:tavLst>
                                    </p:anim>
                                    <p:anim calcmode="lin" valueType="num">
                                      <p:cBhvr>
                                        <p:cTn id="38" dur="1000" fill="hold"/>
                                        <p:tgtEl>
                                          <p:spTgt spid="6147"/>
                                        </p:tgtEl>
                                        <p:attrNameLst>
                                          <p:attrName>ppt_h</p:attrName>
                                        </p:attrNameLst>
                                      </p:cBhvr>
                                      <p:tavLst>
                                        <p:tav tm="0">
                                          <p:val>
                                            <p:strVal val="#ppt_h"/>
                                          </p:val>
                                        </p:tav>
                                        <p:tav tm="100000">
                                          <p:val>
                                            <p:strVal val="#ppt_h"/>
                                          </p:val>
                                        </p:tav>
                                      </p:tavLst>
                                    </p:anim>
                                    <p:animEffect transition="in" filter="fade">
                                      <p:cBhvr>
                                        <p:cTn id="39" dur="1000"/>
                                        <p:tgtEl>
                                          <p:spTgt spid="6147"/>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6152"/>
                                        </p:tgtEl>
                                        <p:attrNameLst>
                                          <p:attrName>style.visibility</p:attrName>
                                        </p:attrNameLst>
                                      </p:cBhvr>
                                      <p:to>
                                        <p:strVal val="visible"/>
                                      </p:to>
                                    </p:set>
                                    <p:anim calcmode="lin" valueType="num">
                                      <p:cBhvr>
                                        <p:cTn id="42" dur="1000" fill="hold"/>
                                        <p:tgtEl>
                                          <p:spTgt spid="6152"/>
                                        </p:tgtEl>
                                        <p:attrNameLst>
                                          <p:attrName>ppt_w</p:attrName>
                                        </p:attrNameLst>
                                      </p:cBhvr>
                                      <p:tavLst>
                                        <p:tav tm="0">
                                          <p:val>
                                            <p:strVal val="#ppt_w*0.70"/>
                                          </p:val>
                                        </p:tav>
                                        <p:tav tm="100000">
                                          <p:val>
                                            <p:strVal val="#ppt_w"/>
                                          </p:val>
                                        </p:tav>
                                      </p:tavLst>
                                    </p:anim>
                                    <p:anim calcmode="lin" valueType="num">
                                      <p:cBhvr>
                                        <p:cTn id="43" dur="1000" fill="hold"/>
                                        <p:tgtEl>
                                          <p:spTgt spid="6152"/>
                                        </p:tgtEl>
                                        <p:attrNameLst>
                                          <p:attrName>ppt_h</p:attrName>
                                        </p:attrNameLst>
                                      </p:cBhvr>
                                      <p:tavLst>
                                        <p:tav tm="0">
                                          <p:val>
                                            <p:strVal val="#ppt_h"/>
                                          </p:val>
                                        </p:tav>
                                        <p:tav tm="100000">
                                          <p:val>
                                            <p:strVal val="#ppt_h"/>
                                          </p:val>
                                        </p:tav>
                                      </p:tavLst>
                                    </p:anim>
                                    <p:animEffect transition="in" filter="fade">
                                      <p:cBhvr>
                                        <p:cTn id="44" dur="1000"/>
                                        <p:tgtEl>
                                          <p:spTgt spid="6152"/>
                                        </p:tgtEl>
                                      </p:cBhvr>
                                    </p:animEffect>
                                  </p:childTnLst>
                                </p:cTn>
                              </p:par>
                              <p:par>
                                <p:cTn id="45" presetID="55" presetClass="entr" presetSubtype="0" fill="hold" grpId="1"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strVal val="#ppt_w*0.70"/>
                                          </p:val>
                                        </p:tav>
                                        <p:tav tm="100000">
                                          <p:val>
                                            <p:strVal val="#ppt_w"/>
                                          </p:val>
                                        </p:tav>
                                      </p:tavLst>
                                    </p:anim>
                                    <p:anim calcmode="lin" valueType="num">
                                      <p:cBhvr>
                                        <p:cTn id="48" dur="1000" fill="hold"/>
                                        <p:tgtEl>
                                          <p:spTgt spid="23"/>
                                        </p:tgtEl>
                                        <p:attrNameLst>
                                          <p:attrName>ppt_h</p:attrName>
                                        </p:attrNameLst>
                                      </p:cBhvr>
                                      <p:tavLst>
                                        <p:tav tm="0">
                                          <p:val>
                                            <p:strVal val="#ppt_h"/>
                                          </p:val>
                                        </p:tav>
                                        <p:tav tm="100000">
                                          <p:val>
                                            <p:strVal val="#ppt_h"/>
                                          </p:val>
                                        </p:tav>
                                      </p:tavLst>
                                    </p:anim>
                                    <p:animEffect transition="in" filter="fade">
                                      <p:cBhvr>
                                        <p:cTn id="49" dur="1000"/>
                                        <p:tgtEl>
                                          <p:spTgt spid="23"/>
                                        </p:tgtEl>
                                      </p:cBhvr>
                                    </p:animEffect>
                                  </p:childTnLst>
                                </p:cTn>
                              </p:par>
                              <p:par>
                                <p:cTn id="50" presetID="55" presetClass="entr" presetSubtype="0" fill="hold" nodeType="withEffect">
                                  <p:stCondLst>
                                    <p:cond delay="0"/>
                                  </p:stCondLst>
                                  <p:childTnLst>
                                    <p:set>
                                      <p:cBhvr>
                                        <p:cTn id="51" dur="1" fill="hold">
                                          <p:stCondLst>
                                            <p:cond delay="0"/>
                                          </p:stCondLst>
                                        </p:cTn>
                                        <p:tgtEl>
                                          <p:spTgt spid="6150"/>
                                        </p:tgtEl>
                                        <p:attrNameLst>
                                          <p:attrName>style.visibility</p:attrName>
                                        </p:attrNameLst>
                                      </p:cBhvr>
                                      <p:to>
                                        <p:strVal val="visible"/>
                                      </p:to>
                                    </p:set>
                                    <p:anim calcmode="lin" valueType="num">
                                      <p:cBhvr>
                                        <p:cTn id="52" dur="1000" fill="hold"/>
                                        <p:tgtEl>
                                          <p:spTgt spid="6150"/>
                                        </p:tgtEl>
                                        <p:attrNameLst>
                                          <p:attrName>ppt_w</p:attrName>
                                        </p:attrNameLst>
                                      </p:cBhvr>
                                      <p:tavLst>
                                        <p:tav tm="0">
                                          <p:val>
                                            <p:strVal val="#ppt_w*0.70"/>
                                          </p:val>
                                        </p:tav>
                                        <p:tav tm="100000">
                                          <p:val>
                                            <p:strVal val="#ppt_w"/>
                                          </p:val>
                                        </p:tav>
                                      </p:tavLst>
                                    </p:anim>
                                    <p:anim calcmode="lin" valueType="num">
                                      <p:cBhvr>
                                        <p:cTn id="53" dur="1000" fill="hold"/>
                                        <p:tgtEl>
                                          <p:spTgt spid="6150"/>
                                        </p:tgtEl>
                                        <p:attrNameLst>
                                          <p:attrName>ppt_h</p:attrName>
                                        </p:attrNameLst>
                                      </p:cBhvr>
                                      <p:tavLst>
                                        <p:tav tm="0">
                                          <p:val>
                                            <p:strVal val="#ppt_h"/>
                                          </p:val>
                                        </p:tav>
                                        <p:tav tm="100000">
                                          <p:val>
                                            <p:strVal val="#ppt_h"/>
                                          </p:val>
                                        </p:tav>
                                      </p:tavLst>
                                    </p:anim>
                                    <p:animEffect transition="in" filter="fade">
                                      <p:cBhvr>
                                        <p:cTn id="54" dur="1000"/>
                                        <p:tgtEl>
                                          <p:spTgt spid="6150"/>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6154"/>
                                        </p:tgtEl>
                                        <p:attrNameLst>
                                          <p:attrName>style.visibility</p:attrName>
                                        </p:attrNameLst>
                                      </p:cBhvr>
                                      <p:to>
                                        <p:strVal val="visible"/>
                                      </p:to>
                                    </p:set>
                                    <p:anim calcmode="lin" valueType="num">
                                      <p:cBhvr>
                                        <p:cTn id="57" dur="1000" fill="hold"/>
                                        <p:tgtEl>
                                          <p:spTgt spid="6154"/>
                                        </p:tgtEl>
                                        <p:attrNameLst>
                                          <p:attrName>ppt_w</p:attrName>
                                        </p:attrNameLst>
                                      </p:cBhvr>
                                      <p:tavLst>
                                        <p:tav tm="0">
                                          <p:val>
                                            <p:strVal val="#ppt_w*0.70"/>
                                          </p:val>
                                        </p:tav>
                                        <p:tav tm="100000">
                                          <p:val>
                                            <p:strVal val="#ppt_w"/>
                                          </p:val>
                                        </p:tav>
                                      </p:tavLst>
                                    </p:anim>
                                    <p:anim calcmode="lin" valueType="num">
                                      <p:cBhvr>
                                        <p:cTn id="58" dur="1000" fill="hold"/>
                                        <p:tgtEl>
                                          <p:spTgt spid="6154"/>
                                        </p:tgtEl>
                                        <p:attrNameLst>
                                          <p:attrName>ppt_h</p:attrName>
                                        </p:attrNameLst>
                                      </p:cBhvr>
                                      <p:tavLst>
                                        <p:tav tm="0">
                                          <p:val>
                                            <p:strVal val="#ppt_h"/>
                                          </p:val>
                                        </p:tav>
                                        <p:tav tm="100000">
                                          <p:val>
                                            <p:strVal val="#ppt_h"/>
                                          </p:val>
                                        </p:tav>
                                      </p:tavLst>
                                    </p:anim>
                                    <p:animEffect transition="in" filter="fade">
                                      <p:cBhvr>
                                        <p:cTn id="59" dur="1000"/>
                                        <p:tgtEl>
                                          <p:spTgt spid="6154"/>
                                        </p:tgtEl>
                                      </p:cBhvr>
                                    </p:animEffect>
                                  </p:childTnLst>
                                </p:cTn>
                              </p:par>
                            </p:childTnLst>
                          </p:cTn>
                        </p:par>
                        <p:par>
                          <p:cTn id="60" fill="hold">
                            <p:stCondLst>
                              <p:cond delay="4000"/>
                            </p:stCondLst>
                            <p:childTnLst>
                              <p:par>
                                <p:cTn id="61" presetID="55" presetClass="entr" presetSubtype="0" fill="hold" grpId="0" nodeType="afterEffect">
                                  <p:stCondLst>
                                    <p:cond delay="0"/>
                                  </p:stCondLst>
                                  <p:childTnLst>
                                    <p:set>
                                      <p:cBhvr>
                                        <p:cTn id="62" dur="1" fill="hold">
                                          <p:stCondLst>
                                            <p:cond delay="0"/>
                                          </p:stCondLst>
                                        </p:cTn>
                                        <p:tgtEl>
                                          <p:spTgt spid="6159"/>
                                        </p:tgtEl>
                                        <p:attrNameLst>
                                          <p:attrName>style.visibility</p:attrName>
                                        </p:attrNameLst>
                                      </p:cBhvr>
                                      <p:to>
                                        <p:strVal val="visible"/>
                                      </p:to>
                                    </p:set>
                                    <p:anim calcmode="lin" valueType="num">
                                      <p:cBhvr>
                                        <p:cTn id="63" dur="500" fill="hold"/>
                                        <p:tgtEl>
                                          <p:spTgt spid="6159"/>
                                        </p:tgtEl>
                                        <p:attrNameLst>
                                          <p:attrName>ppt_w</p:attrName>
                                        </p:attrNameLst>
                                      </p:cBhvr>
                                      <p:tavLst>
                                        <p:tav tm="0">
                                          <p:val>
                                            <p:strVal val="#ppt_w*0.70"/>
                                          </p:val>
                                        </p:tav>
                                        <p:tav tm="100000">
                                          <p:val>
                                            <p:strVal val="#ppt_w"/>
                                          </p:val>
                                        </p:tav>
                                      </p:tavLst>
                                    </p:anim>
                                    <p:anim calcmode="lin" valueType="num">
                                      <p:cBhvr>
                                        <p:cTn id="64" dur="500" fill="hold"/>
                                        <p:tgtEl>
                                          <p:spTgt spid="6159"/>
                                        </p:tgtEl>
                                        <p:attrNameLst>
                                          <p:attrName>ppt_h</p:attrName>
                                        </p:attrNameLst>
                                      </p:cBhvr>
                                      <p:tavLst>
                                        <p:tav tm="0">
                                          <p:val>
                                            <p:strVal val="#ppt_h"/>
                                          </p:val>
                                        </p:tav>
                                        <p:tav tm="100000">
                                          <p:val>
                                            <p:strVal val="#ppt_h"/>
                                          </p:val>
                                        </p:tav>
                                      </p:tavLst>
                                    </p:anim>
                                    <p:animEffect transition="in" filter="fade">
                                      <p:cBhvr>
                                        <p:cTn id="65" dur="500"/>
                                        <p:tgtEl>
                                          <p:spTgt spid="6159"/>
                                        </p:tgtEl>
                                      </p:cBhvr>
                                    </p:animEffect>
                                  </p:childTnLst>
                                </p:cTn>
                              </p:par>
                            </p:childTnLst>
                          </p:cTn>
                        </p:par>
                        <p:par>
                          <p:cTn id="66" fill="hold">
                            <p:stCondLst>
                              <p:cond delay="4500"/>
                            </p:stCondLst>
                            <p:childTnLst>
                              <p:par>
                                <p:cTn id="67" presetID="55" presetClass="entr" presetSubtype="0" fill="hold" grpId="0" nodeType="afterEffect">
                                  <p:stCondLst>
                                    <p:cond delay="0"/>
                                  </p:stCondLst>
                                  <p:childTnLst>
                                    <p:set>
                                      <p:cBhvr>
                                        <p:cTn id="68" dur="1" fill="hold">
                                          <p:stCondLst>
                                            <p:cond delay="0"/>
                                          </p:stCondLst>
                                        </p:cTn>
                                        <p:tgtEl>
                                          <p:spTgt spid="6161"/>
                                        </p:tgtEl>
                                        <p:attrNameLst>
                                          <p:attrName>style.visibility</p:attrName>
                                        </p:attrNameLst>
                                      </p:cBhvr>
                                      <p:to>
                                        <p:strVal val="visible"/>
                                      </p:to>
                                    </p:set>
                                    <p:anim calcmode="lin" valueType="num">
                                      <p:cBhvr>
                                        <p:cTn id="69" dur="500" fill="hold"/>
                                        <p:tgtEl>
                                          <p:spTgt spid="6161"/>
                                        </p:tgtEl>
                                        <p:attrNameLst>
                                          <p:attrName>ppt_w</p:attrName>
                                        </p:attrNameLst>
                                      </p:cBhvr>
                                      <p:tavLst>
                                        <p:tav tm="0">
                                          <p:val>
                                            <p:strVal val="#ppt_w*0.70"/>
                                          </p:val>
                                        </p:tav>
                                        <p:tav tm="100000">
                                          <p:val>
                                            <p:strVal val="#ppt_w"/>
                                          </p:val>
                                        </p:tav>
                                      </p:tavLst>
                                    </p:anim>
                                    <p:anim calcmode="lin" valueType="num">
                                      <p:cBhvr>
                                        <p:cTn id="70" dur="500" fill="hold"/>
                                        <p:tgtEl>
                                          <p:spTgt spid="6161"/>
                                        </p:tgtEl>
                                        <p:attrNameLst>
                                          <p:attrName>ppt_h</p:attrName>
                                        </p:attrNameLst>
                                      </p:cBhvr>
                                      <p:tavLst>
                                        <p:tav tm="0">
                                          <p:val>
                                            <p:strVal val="#ppt_h"/>
                                          </p:val>
                                        </p:tav>
                                        <p:tav tm="100000">
                                          <p:val>
                                            <p:strVal val="#ppt_h"/>
                                          </p:val>
                                        </p:tav>
                                      </p:tavLst>
                                    </p:anim>
                                    <p:animEffect transition="in" filter="fade">
                                      <p:cBhvr>
                                        <p:cTn id="71" dur="500"/>
                                        <p:tgtEl>
                                          <p:spTgt spid="6161"/>
                                        </p:tgtEl>
                                      </p:cBhvr>
                                    </p:animEffect>
                                  </p:childTnLst>
                                </p:cTn>
                              </p:par>
                            </p:childTnLst>
                          </p:cTn>
                        </p:par>
                      </p:childTnLst>
                    </p:cTn>
                  </p:par>
                  <p:par>
                    <p:cTn id="72" fill="hold">
                      <p:stCondLst>
                        <p:cond delay="indefinite"/>
                      </p:stCondLst>
                      <p:childTnLst>
                        <p:par>
                          <p:cTn id="73" fill="hold">
                            <p:stCondLst>
                              <p:cond delay="0"/>
                            </p:stCondLst>
                            <p:childTnLst>
                              <p:par>
                                <p:cTn id="74" presetID="55" presetClass="entr" presetSubtype="0" fill="hold" grpId="0" nodeType="clickEffect">
                                  <p:stCondLst>
                                    <p:cond delay="0"/>
                                  </p:stCondLst>
                                  <p:childTnLst>
                                    <p:set>
                                      <p:cBhvr>
                                        <p:cTn id="75" dur="1" fill="hold">
                                          <p:stCondLst>
                                            <p:cond delay="0"/>
                                          </p:stCondLst>
                                        </p:cTn>
                                        <p:tgtEl>
                                          <p:spTgt spid="106516"/>
                                        </p:tgtEl>
                                        <p:attrNameLst>
                                          <p:attrName>style.visibility</p:attrName>
                                        </p:attrNameLst>
                                      </p:cBhvr>
                                      <p:to>
                                        <p:strVal val="visible"/>
                                      </p:to>
                                    </p:set>
                                    <p:anim calcmode="lin" valueType="num">
                                      <p:cBhvr>
                                        <p:cTn id="76" dur="1000" fill="hold"/>
                                        <p:tgtEl>
                                          <p:spTgt spid="106516"/>
                                        </p:tgtEl>
                                        <p:attrNameLst>
                                          <p:attrName>ppt_w</p:attrName>
                                        </p:attrNameLst>
                                      </p:cBhvr>
                                      <p:tavLst>
                                        <p:tav tm="0">
                                          <p:val>
                                            <p:strVal val="#ppt_w*0.70"/>
                                          </p:val>
                                        </p:tav>
                                        <p:tav tm="100000">
                                          <p:val>
                                            <p:strVal val="#ppt_w"/>
                                          </p:val>
                                        </p:tav>
                                      </p:tavLst>
                                    </p:anim>
                                    <p:anim calcmode="lin" valueType="num">
                                      <p:cBhvr>
                                        <p:cTn id="77" dur="1000" fill="hold"/>
                                        <p:tgtEl>
                                          <p:spTgt spid="106516"/>
                                        </p:tgtEl>
                                        <p:attrNameLst>
                                          <p:attrName>ppt_h</p:attrName>
                                        </p:attrNameLst>
                                      </p:cBhvr>
                                      <p:tavLst>
                                        <p:tav tm="0">
                                          <p:val>
                                            <p:strVal val="#ppt_h"/>
                                          </p:val>
                                        </p:tav>
                                        <p:tav tm="100000">
                                          <p:val>
                                            <p:strVal val="#ppt_h"/>
                                          </p:val>
                                        </p:tav>
                                      </p:tavLst>
                                    </p:anim>
                                    <p:animEffect transition="in" filter="fade">
                                      <p:cBhvr>
                                        <p:cTn id="78" dur="1000"/>
                                        <p:tgtEl>
                                          <p:spTgt spid="106516"/>
                                        </p:tgtEl>
                                      </p:cBhvr>
                                    </p:animEffect>
                                  </p:childTnLst>
                                </p:cTn>
                              </p:par>
                              <p:par>
                                <p:cTn id="79" presetID="55" presetClass="entr" presetSubtype="0" fill="hold" nodeType="withEffect">
                                  <p:stCondLst>
                                    <p:cond delay="0"/>
                                  </p:stCondLst>
                                  <p:childTnLst>
                                    <p:set>
                                      <p:cBhvr>
                                        <p:cTn id="80" dur="1" fill="hold">
                                          <p:stCondLst>
                                            <p:cond delay="0"/>
                                          </p:stCondLst>
                                        </p:cTn>
                                        <p:tgtEl>
                                          <p:spTgt spid="106502"/>
                                        </p:tgtEl>
                                        <p:attrNameLst>
                                          <p:attrName>style.visibility</p:attrName>
                                        </p:attrNameLst>
                                      </p:cBhvr>
                                      <p:to>
                                        <p:strVal val="visible"/>
                                      </p:to>
                                    </p:set>
                                    <p:anim calcmode="lin" valueType="num">
                                      <p:cBhvr>
                                        <p:cTn id="81" dur="1000" fill="hold"/>
                                        <p:tgtEl>
                                          <p:spTgt spid="106502"/>
                                        </p:tgtEl>
                                        <p:attrNameLst>
                                          <p:attrName>ppt_w</p:attrName>
                                        </p:attrNameLst>
                                      </p:cBhvr>
                                      <p:tavLst>
                                        <p:tav tm="0">
                                          <p:val>
                                            <p:strVal val="#ppt_w*0.70"/>
                                          </p:val>
                                        </p:tav>
                                        <p:tav tm="100000">
                                          <p:val>
                                            <p:strVal val="#ppt_w"/>
                                          </p:val>
                                        </p:tav>
                                      </p:tavLst>
                                    </p:anim>
                                    <p:anim calcmode="lin" valueType="num">
                                      <p:cBhvr>
                                        <p:cTn id="82" dur="1000" fill="hold"/>
                                        <p:tgtEl>
                                          <p:spTgt spid="106502"/>
                                        </p:tgtEl>
                                        <p:attrNameLst>
                                          <p:attrName>ppt_h</p:attrName>
                                        </p:attrNameLst>
                                      </p:cBhvr>
                                      <p:tavLst>
                                        <p:tav tm="0">
                                          <p:val>
                                            <p:strVal val="#ppt_h"/>
                                          </p:val>
                                        </p:tav>
                                        <p:tav tm="100000">
                                          <p:val>
                                            <p:strVal val="#ppt_h"/>
                                          </p:val>
                                        </p:tav>
                                      </p:tavLst>
                                    </p:anim>
                                    <p:animEffect transition="in" filter="fade">
                                      <p:cBhvr>
                                        <p:cTn id="83" dur="1000"/>
                                        <p:tgtEl>
                                          <p:spTgt spid="106502"/>
                                        </p:tgtEl>
                                      </p:cBhvr>
                                    </p:animEffect>
                                  </p:childTnLst>
                                </p:cTn>
                              </p:par>
                              <p:par>
                                <p:cTn id="84" presetID="55" presetClass="entr" presetSubtype="0" fill="hold" grpId="0" nodeType="withEffect">
                                  <p:stCondLst>
                                    <p:cond delay="0"/>
                                  </p:stCondLst>
                                  <p:childTnLst>
                                    <p:set>
                                      <p:cBhvr>
                                        <p:cTn id="85" dur="1" fill="hold">
                                          <p:stCondLst>
                                            <p:cond delay="0"/>
                                          </p:stCondLst>
                                        </p:cTn>
                                        <p:tgtEl>
                                          <p:spTgt spid="106512"/>
                                        </p:tgtEl>
                                        <p:attrNameLst>
                                          <p:attrName>style.visibility</p:attrName>
                                        </p:attrNameLst>
                                      </p:cBhvr>
                                      <p:to>
                                        <p:strVal val="visible"/>
                                      </p:to>
                                    </p:set>
                                    <p:anim calcmode="lin" valueType="num">
                                      <p:cBhvr>
                                        <p:cTn id="86" dur="1000" fill="hold"/>
                                        <p:tgtEl>
                                          <p:spTgt spid="106512"/>
                                        </p:tgtEl>
                                        <p:attrNameLst>
                                          <p:attrName>ppt_w</p:attrName>
                                        </p:attrNameLst>
                                      </p:cBhvr>
                                      <p:tavLst>
                                        <p:tav tm="0">
                                          <p:val>
                                            <p:strVal val="#ppt_w*0.70"/>
                                          </p:val>
                                        </p:tav>
                                        <p:tav tm="100000">
                                          <p:val>
                                            <p:strVal val="#ppt_w"/>
                                          </p:val>
                                        </p:tav>
                                      </p:tavLst>
                                    </p:anim>
                                    <p:anim calcmode="lin" valueType="num">
                                      <p:cBhvr>
                                        <p:cTn id="87" dur="1000" fill="hold"/>
                                        <p:tgtEl>
                                          <p:spTgt spid="106512"/>
                                        </p:tgtEl>
                                        <p:attrNameLst>
                                          <p:attrName>ppt_h</p:attrName>
                                        </p:attrNameLst>
                                      </p:cBhvr>
                                      <p:tavLst>
                                        <p:tav tm="0">
                                          <p:val>
                                            <p:strVal val="#ppt_h"/>
                                          </p:val>
                                        </p:tav>
                                        <p:tav tm="100000">
                                          <p:val>
                                            <p:strVal val="#ppt_h"/>
                                          </p:val>
                                        </p:tav>
                                      </p:tavLst>
                                    </p:anim>
                                    <p:animEffect transition="in" filter="fade">
                                      <p:cBhvr>
                                        <p:cTn id="88" dur="1000"/>
                                        <p:tgtEl>
                                          <p:spTgt spid="106512"/>
                                        </p:tgtEl>
                                      </p:cBhvr>
                                    </p:animEffect>
                                  </p:childTnLst>
                                </p:cTn>
                              </p:par>
                              <p:par>
                                <p:cTn id="89" presetID="1" presetClass="exit"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hidden"/>
                                      </p:to>
                                    </p:set>
                                  </p:childTnLst>
                                </p:cTn>
                              </p:par>
                            </p:childTnLst>
                          </p:cTn>
                        </p:par>
                        <p:par>
                          <p:cTn id="91" fill="hold">
                            <p:stCondLst>
                              <p:cond delay="1000"/>
                            </p:stCondLst>
                            <p:childTnLst>
                              <p:par>
                                <p:cTn id="92" presetID="55" presetClass="entr" presetSubtype="0"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p:cTn id="94" dur="1000" fill="hold"/>
                                        <p:tgtEl>
                                          <p:spTgt spid="21"/>
                                        </p:tgtEl>
                                        <p:attrNameLst>
                                          <p:attrName>ppt_w</p:attrName>
                                        </p:attrNameLst>
                                      </p:cBhvr>
                                      <p:tavLst>
                                        <p:tav tm="0">
                                          <p:val>
                                            <p:strVal val="#ppt_w*0.70"/>
                                          </p:val>
                                        </p:tav>
                                        <p:tav tm="100000">
                                          <p:val>
                                            <p:strVal val="#ppt_w"/>
                                          </p:val>
                                        </p:tav>
                                      </p:tavLst>
                                    </p:anim>
                                    <p:anim calcmode="lin" valueType="num">
                                      <p:cBhvr>
                                        <p:cTn id="95" dur="1000" fill="hold"/>
                                        <p:tgtEl>
                                          <p:spTgt spid="21"/>
                                        </p:tgtEl>
                                        <p:attrNameLst>
                                          <p:attrName>ppt_h</p:attrName>
                                        </p:attrNameLst>
                                      </p:cBhvr>
                                      <p:tavLst>
                                        <p:tav tm="0">
                                          <p:val>
                                            <p:strVal val="#ppt_h"/>
                                          </p:val>
                                        </p:tav>
                                        <p:tav tm="100000">
                                          <p:val>
                                            <p:strVal val="#ppt_h"/>
                                          </p:val>
                                        </p:tav>
                                      </p:tavLst>
                                    </p:anim>
                                    <p:animEffect transition="in" filter="fade">
                                      <p:cBhvr>
                                        <p:cTn id="96" dur="1000"/>
                                        <p:tgtEl>
                                          <p:spTgt spid="2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6517"/>
                                        </p:tgtEl>
                                        <p:attrNameLst>
                                          <p:attrName>style.visibility</p:attrName>
                                        </p:attrNameLst>
                                      </p:cBhvr>
                                      <p:to>
                                        <p:strVal val="visible"/>
                                      </p:to>
                                    </p:set>
                                    <p:animEffect transition="in" filter="fade">
                                      <p:cBhvr>
                                        <p:cTn id="99" dur="2000"/>
                                        <p:tgtEl>
                                          <p:spTgt spid="106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6152" grpId="0"/>
      <p:bldP spid="106512" grpId="0"/>
      <p:bldP spid="6154" grpId="0"/>
      <p:bldP spid="106514" grpId="0" animBg="1"/>
      <p:bldP spid="106515" grpId="0" animBg="1"/>
      <p:bldP spid="106516" grpId="0" animBg="1"/>
      <p:bldP spid="106517" grpId="0" animBg="1"/>
      <p:bldP spid="6159" grpId="0" animBg="1"/>
      <p:bldP spid="21" grpId="0" animBg="1"/>
      <p:bldP spid="6161" grpId="0" animBg="1"/>
      <p:bldP spid="23" grpId="0" animBg="1"/>
      <p:bldP spid="2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1267" name="TextBox 9217"/>
          <p:cNvSpPr txBox="1">
            <a:spLocks noChangeArrowheads="1"/>
          </p:cNvSpPr>
          <p:nvPr/>
        </p:nvSpPr>
        <p:spPr bwMode="auto">
          <a:xfrm>
            <a:off x="914400" y="3657600"/>
            <a:ext cx="7391400" cy="1219200"/>
          </a:xfrm>
          <a:prstGeom prst="rect">
            <a:avLst/>
          </a:prstGeom>
          <a:noFill/>
          <a:ln w="9525">
            <a:noFill/>
            <a:miter lim="800000"/>
            <a:headEnd/>
            <a:tailEnd/>
          </a:ln>
        </p:spPr>
        <p:txBody>
          <a:bodyPr/>
          <a:lstStyle/>
          <a:p>
            <a:pPr>
              <a:spcBef>
                <a:spcPct val="20000"/>
              </a:spcBef>
            </a:pPr>
            <a:r>
              <a:rPr lang="en-GB" sz="2800" b="1" dirty="0" smtClean="0">
                <a:latin typeface="Segoe"/>
              </a:rPr>
              <a:t>- </a:t>
            </a:r>
            <a:r>
              <a:rPr lang="en-GB" sz="2800" b="1" dirty="0" err="1" smtClean="0">
                <a:latin typeface="Segoe"/>
              </a:rPr>
              <a:t>ApplicationHost.config</a:t>
            </a:r>
            <a:endParaRPr lang="en-GB" sz="2800" b="1" dirty="0" smtClean="0">
              <a:latin typeface="Segoe"/>
            </a:endParaRPr>
          </a:p>
          <a:p>
            <a:pPr>
              <a:spcBef>
                <a:spcPct val="20000"/>
              </a:spcBef>
              <a:buFontTx/>
              <a:buChar char="-"/>
            </a:pPr>
            <a:r>
              <a:rPr lang="en-GB" sz="2800" b="1" dirty="0" smtClean="0">
                <a:latin typeface="Segoe"/>
              </a:rPr>
              <a:t>ASP.NET and IIS Settings in </a:t>
            </a:r>
            <a:r>
              <a:rPr lang="en-GB" sz="2800" b="1" dirty="0" err="1" smtClean="0">
                <a:latin typeface="Segoe"/>
              </a:rPr>
              <a:t>Web.config</a:t>
            </a:r>
            <a:endParaRPr lang="en-GB" sz="2800" b="1" dirty="0" smtClean="0">
              <a:latin typeface="Segoe"/>
            </a:endParaRPr>
          </a:p>
          <a:p>
            <a:pPr>
              <a:spcBef>
                <a:spcPct val="20000"/>
              </a:spcBef>
              <a:buFontTx/>
              <a:buChar char="-"/>
            </a:pPr>
            <a:r>
              <a:rPr lang="en-GB" sz="2800" b="1" dirty="0" smtClean="0">
                <a:latin typeface="Segoe"/>
              </a:rPr>
              <a:t>Tools for editing </a:t>
            </a:r>
            <a:r>
              <a:rPr lang="en-GB" sz="2800" b="1" dirty="0" err="1" smtClean="0">
                <a:latin typeface="Segoe"/>
              </a:rPr>
              <a:t>Web.config</a:t>
            </a:r>
            <a:endParaRPr lang="en-GB" sz="2800" b="1" dirty="0" smtClean="0">
              <a:latin typeface="Segoe"/>
            </a:endParaRPr>
          </a:p>
          <a:p>
            <a:pPr>
              <a:spcBef>
                <a:spcPct val="20000"/>
              </a:spcBef>
              <a:buFontTx/>
              <a:buChar char="-"/>
            </a:pPr>
            <a:r>
              <a:rPr lang="en-GB" sz="2800" b="1" dirty="0" smtClean="0">
                <a:latin typeface="Segoe"/>
              </a:rPr>
              <a:t>New Detailed Errors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7399" name="Object 2"/>
          <p:cNvGraphicFramePr>
            <a:graphicFrameLocks noChangeAspect="1"/>
          </p:cNvGraphicFramePr>
          <p:nvPr/>
        </p:nvGraphicFramePr>
        <p:xfrm>
          <a:off x="3044825" y="4160838"/>
          <a:ext cx="633413" cy="396875"/>
        </p:xfrm>
        <a:graphic>
          <a:graphicData uri="http://schemas.openxmlformats.org/presentationml/2006/ole">
            <p:oleObj spid="_x0000_s2050" name="Visio" r:id="rId4" imgW="517788" imgH="323912" progId="">
              <p:embed/>
            </p:oleObj>
          </a:graphicData>
        </a:graphic>
      </p:graphicFrame>
      <p:graphicFrame>
        <p:nvGraphicFramePr>
          <p:cNvPr id="2051" name="Object 3"/>
          <p:cNvGraphicFramePr>
            <a:graphicFrameLocks noChangeAspect="1"/>
          </p:cNvGraphicFramePr>
          <p:nvPr/>
        </p:nvGraphicFramePr>
        <p:xfrm>
          <a:off x="401638" y="1589088"/>
          <a:ext cx="2266950" cy="4689475"/>
        </p:xfrm>
        <a:graphic>
          <a:graphicData uri="http://schemas.openxmlformats.org/presentationml/2006/ole">
            <p:oleObj spid="_x0000_s2051" name="Visio" r:id="rId5" imgW="1781221" imgH="3622975" progId="">
              <p:embed/>
            </p:oleObj>
          </a:graphicData>
        </a:graphic>
      </p:graphicFrame>
      <p:sp>
        <p:nvSpPr>
          <p:cNvPr id="2062" name="Rectangle 2"/>
          <p:cNvSpPr>
            <a:spLocks noGrp="1" noChangeArrowheads="1"/>
          </p:cNvSpPr>
          <p:nvPr>
            <p:ph type="title"/>
          </p:nvPr>
        </p:nvSpPr>
        <p:spPr/>
        <p:txBody>
          <a:bodyPr/>
          <a:lstStyle/>
          <a:p>
            <a:pPr eaLnBrk="1" hangingPunct="1"/>
            <a:r>
              <a:rPr lang="en-US" smtClean="0"/>
              <a:t>IIS7 ASP.NET Integration</a:t>
            </a:r>
          </a:p>
        </p:txBody>
      </p:sp>
      <p:sp>
        <p:nvSpPr>
          <p:cNvPr id="30" name="Content Placeholder 2"/>
          <p:cNvSpPr>
            <a:spLocks noGrp="1"/>
          </p:cNvSpPr>
          <p:nvPr>
            <p:ph idx="1"/>
          </p:nvPr>
        </p:nvSpPr>
        <p:spPr>
          <a:xfrm>
            <a:off x="5181600" y="1304925"/>
            <a:ext cx="3802063" cy="4906963"/>
          </a:xfrm>
        </p:spPr>
        <p:txBody>
          <a:bodyPr/>
          <a:lstStyle/>
          <a:p>
            <a:pPr eaLnBrk="1" hangingPunct="1"/>
            <a:r>
              <a:rPr lang="en-US" smtClean="0"/>
              <a:t>Classic Mode</a:t>
            </a:r>
          </a:p>
          <a:p>
            <a:pPr lvl="1" eaLnBrk="1" hangingPunct="1"/>
            <a:r>
              <a:rPr lang="en-US" smtClean="0"/>
              <a:t>For IIS6 compatibility</a:t>
            </a:r>
          </a:p>
          <a:p>
            <a:pPr eaLnBrk="1" hangingPunct="1"/>
            <a:r>
              <a:rPr lang="en-US" smtClean="0"/>
              <a:t>Integrated Mode</a:t>
            </a:r>
          </a:p>
          <a:p>
            <a:pPr lvl="1" eaLnBrk="1" hangingPunct="1"/>
            <a:r>
              <a:rPr lang="en-US" smtClean="0"/>
              <a:t>Can process all requests</a:t>
            </a:r>
          </a:p>
          <a:p>
            <a:pPr lvl="1" eaLnBrk="1" hangingPunct="1"/>
            <a:r>
              <a:rPr lang="en-US" smtClean="0"/>
              <a:t>Enhanced functionality</a:t>
            </a:r>
          </a:p>
          <a:p>
            <a:pPr lvl="1" eaLnBrk="1" hangingPunct="1"/>
            <a:r>
              <a:rPr lang="en-US" smtClean="0"/>
              <a:t>Higher fidelity notifications</a:t>
            </a:r>
          </a:p>
          <a:p>
            <a:pPr lvl="1" eaLnBrk="1" hangingPunct="1"/>
            <a:endParaRPr lang="en-US" smtClean="0"/>
          </a:p>
        </p:txBody>
      </p:sp>
      <p:graphicFrame>
        <p:nvGraphicFramePr>
          <p:cNvPr id="527375" name="Object 4"/>
          <p:cNvGraphicFramePr>
            <a:graphicFrameLocks noChangeAspect="1"/>
          </p:cNvGraphicFramePr>
          <p:nvPr/>
        </p:nvGraphicFramePr>
        <p:xfrm>
          <a:off x="3052763" y="2406650"/>
          <a:ext cx="620712" cy="360363"/>
        </p:xfrm>
        <a:graphic>
          <a:graphicData uri="http://schemas.openxmlformats.org/presentationml/2006/ole">
            <p:oleObj spid="_x0000_s2052" name="Visio" r:id="rId6" imgW="517788" imgH="323912" progId="">
              <p:embed/>
            </p:oleObj>
          </a:graphicData>
        </a:graphic>
      </p:graphicFrame>
      <p:graphicFrame>
        <p:nvGraphicFramePr>
          <p:cNvPr id="527378" name="Object 6"/>
          <p:cNvGraphicFramePr>
            <a:graphicFrameLocks noChangeAspect="1"/>
          </p:cNvGraphicFramePr>
          <p:nvPr/>
        </p:nvGraphicFramePr>
        <p:xfrm>
          <a:off x="3584575" y="3167063"/>
          <a:ext cx="2111375" cy="2568575"/>
        </p:xfrm>
        <a:graphic>
          <a:graphicData uri="http://schemas.openxmlformats.org/presentationml/2006/ole">
            <p:oleObj spid="_x0000_s2053" name="Visio" r:id="rId7" imgW="1544444" imgH="1879807" progId="">
              <p:embed/>
            </p:oleObj>
          </a:graphicData>
        </a:graphic>
      </p:graphicFrame>
      <p:graphicFrame>
        <p:nvGraphicFramePr>
          <p:cNvPr id="527380" name="Object 7"/>
          <p:cNvGraphicFramePr>
            <a:graphicFrameLocks noChangeAspect="1"/>
          </p:cNvGraphicFramePr>
          <p:nvPr/>
        </p:nvGraphicFramePr>
        <p:xfrm>
          <a:off x="4144963" y="3709988"/>
          <a:ext cx="701675" cy="319087"/>
        </p:xfrm>
        <a:graphic>
          <a:graphicData uri="http://schemas.openxmlformats.org/presentationml/2006/ole">
            <p:oleObj spid="_x0000_s2054" name="Visio" r:id="rId8" imgW="517788" imgH="234929" progId="">
              <p:embed/>
            </p:oleObj>
          </a:graphicData>
        </a:graphic>
      </p:graphicFrame>
      <p:graphicFrame>
        <p:nvGraphicFramePr>
          <p:cNvPr id="527381" name="Object 8"/>
          <p:cNvGraphicFramePr>
            <a:graphicFrameLocks noChangeAspect="1"/>
          </p:cNvGraphicFramePr>
          <p:nvPr/>
        </p:nvGraphicFramePr>
        <p:xfrm>
          <a:off x="4876800" y="3725863"/>
          <a:ext cx="685800" cy="323850"/>
        </p:xfrm>
        <a:graphic>
          <a:graphicData uri="http://schemas.openxmlformats.org/presentationml/2006/ole">
            <p:oleObj spid="_x0000_s2055" name="Visio" r:id="rId9" imgW="575031" imgH="234929" progId="">
              <p:embed/>
            </p:oleObj>
          </a:graphicData>
        </a:graphic>
      </p:graphicFrame>
      <p:graphicFrame>
        <p:nvGraphicFramePr>
          <p:cNvPr id="527382" name="Object 9"/>
          <p:cNvGraphicFramePr>
            <a:graphicFrameLocks noChangeAspect="1"/>
          </p:cNvGraphicFramePr>
          <p:nvPr/>
        </p:nvGraphicFramePr>
        <p:xfrm>
          <a:off x="5041900" y="4186238"/>
          <a:ext cx="581025" cy="323850"/>
        </p:xfrm>
        <a:graphic>
          <a:graphicData uri="http://schemas.openxmlformats.org/presentationml/2006/ole">
            <p:oleObj spid="_x0000_s2056" name="Visio" r:id="rId10" imgW="431552" imgH="241259" progId="">
              <p:embed/>
            </p:oleObj>
          </a:graphicData>
        </a:graphic>
      </p:graphicFrame>
      <p:graphicFrame>
        <p:nvGraphicFramePr>
          <p:cNvPr id="527383" name="Object 10"/>
          <p:cNvGraphicFramePr>
            <a:graphicFrameLocks noChangeAspect="1"/>
          </p:cNvGraphicFramePr>
          <p:nvPr/>
        </p:nvGraphicFramePr>
        <p:xfrm>
          <a:off x="5041900" y="4511675"/>
          <a:ext cx="581025" cy="323850"/>
        </p:xfrm>
        <a:graphic>
          <a:graphicData uri="http://schemas.openxmlformats.org/presentationml/2006/ole">
            <p:oleObj spid="_x0000_s2057" name="Visio" r:id="rId11" imgW="431552" imgH="241259" progId="">
              <p:embed/>
            </p:oleObj>
          </a:graphicData>
        </a:graphic>
      </p:graphicFrame>
      <p:graphicFrame>
        <p:nvGraphicFramePr>
          <p:cNvPr id="527384" name="Object 11"/>
          <p:cNvGraphicFramePr>
            <a:graphicFrameLocks noChangeAspect="1"/>
          </p:cNvGraphicFramePr>
          <p:nvPr/>
        </p:nvGraphicFramePr>
        <p:xfrm>
          <a:off x="5043488" y="4857750"/>
          <a:ext cx="581025" cy="323850"/>
        </p:xfrm>
        <a:graphic>
          <a:graphicData uri="http://schemas.openxmlformats.org/presentationml/2006/ole">
            <p:oleObj spid="_x0000_s2058" name="Visio" r:id="rId12" imgW="431552" imgH="241259" progId="">
              <p:embed/>
            </p:oleObj>
          </a:graphicData>
        </a:graphic>
      </p:graphicFrame>
      <p:sp>
        <p:nvSpPr>
          <p:cNvPr id="527386" name="Line 26"/>
          <p:cNvSpPr>
            <a:spLocks noChangeShapeType="1"/>
          </p:cNvSpPr>
          <p:nvPr/>
        </p:nvSpPr>
        <p:spPr bwMode="auto">
          <a:xfrm>
            <a:off x="2335213" y="2390775"/>
            <a:ext cx="715962" cy="398463"/>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27387" name="Line 27"/>
          <p:cNvSpPr>
            <a:spLocks noChangeShapeType="1"/>
          </p:cNvSpPr>
          <p:nvPr/>
        </p:nvSpPr>
        <p:spPr bwMode="auto">
          <a:xfrm>
            <a:off x="2344738" y="3946525"/>
            <a:ext cx="733425" cy="407988"/>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27389" name="Line 29"/>
          <p:cNvSpPr>
            <a:spLocks noChangeShapeType="1"/>
          </p:cNvSpPr>
          <p:nvPr/>
        </p:nvSpPr>
        <p:spPr bwMode="auto">
          <a:xfrm>
            <a:off x="2344738" y="2398713"/>
            <a:ext cx="725487" cy="787400"/>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27392" name="Line 32"/>
          <p:cNvSpPr>
            <a:spLocks noChangeShapeType="1"/>
          </p:cNvSpPr>
          <p:nvPr/>
        </p:nvSpPr>
        <p:spPr bwMode="auto">
          <a:xfrm flipV="1">
            <a:off x="2327275" y="2209800"/>
            <a:ext cx="733425" cy="161925"/>
          </a:xfrm>
          <a:prstGeom prst="line">
            <a:avLst/>
          </a:prstGeom>
          <a:noFill/>
          <a:ln w="12700">
            <a:solidFill>
              <a:schemeClr val="bg1"/>
            </a:solidFill>
            <a:round/>
            <a:headEnd/>
            <a:tailEnd type="triangle" w="med" len="med"/>
          </a:ln>
        </p:spPr>
        <p:txBody>
          <a:bodyPr lIns="76810" tIns="38405" rIns="76810" bIns="38405" anchor="ctr"/>
          <a:lstStyle/>
          <a:p>
            <a:endParaRPr lang="en-US"/>
          </a:p>
        </p:txBody>
      </p:sp>
      <p:graphicFrame>
        <p:nvGraphicFramePr>
          <p:cNvPr id="2059" name="Object 12"/>
          <p:cNvGraphicFramePr>
            <a:graphicFrameLocks noChangeAspect="1"/>
          </p:cNvGraphicFramePr>
          <p:nvPr/>
        </p:nvGraphicFramePr>
        <p:xfrm>
          <a:off x="3054350" y="2003425"/>
          <a:ext cx="615950" cy="385763"/>
        </p:xfrm>
        <a:graphic>
          <a:graphicData uri="http://schemas.openxmlformats.org/presentationml/2006/ole">
            <p:oleObj spid="_x0000_s2059" name="Visio" r:id="rId13" imgW="517788" imgH="323912" progId="">
              <p:embed/>
            </p:oleObj>
          </a:graphicData>
        </a:graphic>
      </p:graphicFrame>
      <p:graphicFrame>
        <p:nvGraphicFramePr>
          <p:cNvPr id="2060" name="Object 13"/>
          <p:cNvGraphicFramePr>
            <a:graphicFrameLocks noChangeAspect="1"/>
          </p:cNvGraphicFramePr>
          <p:nvPr/>
        </p:nvGraphicFramePr>
        <p:xfrm>
          <a:off x="3035300" y="4981575"/>
          <a:ext cx="628650" cy="803275"/>
        </p:xfrm>
        <a:graphic>
          <a:graphicData uri="http://schemas.openxmlformats.org/presentationml/2006/ole">
            <p:oleObj spid="_x0000_s2060" name="Visio" r:id="rId14" imgW="517788" imgH="661972" progId="">
              <p:embed/>
            </p:oleObj>
          </a:graphicData>
        </a:graphic>
      </p:graphicFrame>
      <p:sp>
        <p:nvSpPr>
          <p:cNvPr id="527395" name="Line 35"/>
          <p:cNvSpPr>
            <a:spLocks noChangeShapeType="1"/>
          </p:cNvSpPr>
          <p:nvPr/>
        </p:nvSpPr>
        <p:spPr bwMode="auto">
          <a:xfrm flipV="1">
            <a:off x="2335213" y="5160963"/>
            <a:ext cx="715962" cy="80962"/>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27396" name="Line 36"/>
          <p:cNvSpPr>
            <a:spLocks noChangeShapeType="1"/>
          </p:cNvSpPr>
          <p:nvPr/>
        </p:nvSpPr>
        <p:spPr bwMode="auto">
          <a:xfrm>
            <a:off x="2327275" y="5251450"/>
            <a:ext cx="723900" cy="307975"/>
          </a:xfrm>
          <a:prstGeom prst="line">
            <a:avLst/>
          </a:prstGeom>
          <a:noFill/>
          <a:ln w="12700">
            <a:solidFill>
              <a:schemeClr val="bg1"/>
            </a:solidFill>
            <a:round/>
            <a:headEnd/>
            <a:tailEnd type="triangle" w="med" len="med"/>
          </a:ln>
        </p:spPr>
        <p:txBody>
          <a:bodyPr lIns="76810" tIns="38405" rIns="76810" bIns="38405" anchor="ctr"/>
          <a:lstStyle/>
          <a:p>
            <a:endParaRPr lang="en-US"/>
          </a:p>
        </p:txBody>
      </p:sp>
      <p:graphicFrame>
        <p:nvGraphicFramePr>
          <p:cNvPr id="2061" name="Object 14"/>
          <p:cNvGraphicFramePr>
            <a:graphicFrameLocks noChangeAspect="1"/>
          </p:cNvGraphicFramePr>
          <p:nvPr/>
        </p:nvGraphicFramePr>
        <p:xfrm>
          <a:off x="3044825" y="3752850"/>
          <a:ext cx="635000" cy="398463"/>
        </p:xfrm>
        <a:graphic>
          <a:graphicData uri="http://schemas.openxmlformats.org/presentationml/2006/ole">
            <p:oleObj spid="_x0000_s2061" name="Visio" r:id="rId15" imgW="517788" imgH="323912" progId="">
              <p:embed/>
            </p:oleObj>
          </a:graphicData>
        </a:graphic>
      </p:graphicFrame>
      <p:sp>
        <p:nvSpPr>
          <p:cNvPr id="527398" name="Line 38"/>
          <p:cNvSpPr>
            <a:spLocks noChangeShapeType="1"/>
          </p:cNvSpPr>
          <p:nvPr/>
        </p:nvSpPr>
        <p:spPr bwMode="auto">
          <a:xfrm>
            <a:off x="2352675" y="3944938"/>
            <a:ext cx="704850" cy="11112"/>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27401" name="Line 41"/>
          <p:cNvSpPr>
            <a:spLocks noChangeShapeType="1"/>
          </p:cNvSpPr>
          <p:nvPr/>
        </p:nvSpPr>
        <p:spPr bwMode="auto">
          <a:xfrm flipV="1">
            <a:off x="2327275" y="2173288"/>
            <a:ext cx="741363" cy="188912"/>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
        <p:nvSpPr>
          <p:cNvPr id="527406" name="Line 46"/>
          <p:cNvSpPr>
            <a:spLocks noChangeShapeType="1"/>
          </p:cNvSpPr>
          <p:nvPr/>
        </p:nvSpPr>
        <p:spPr bwMode="auto">
          <a:xfrm flipV="1">
            <a:off x="2344738" y="3549650"/>
            <a:ext cx="696912" cy="388938"/>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27407" name="Line 47"/>
          <p:cNvSpPr>
            <a:spLocks noChangeShapeType="1"/>
          </p:cNvSpPr>
          <p:nvPr/>
        </p:nvSpPr>
        <p:spPr bwMode="auto">
          <a:xfrm>
            <a:off x="2335213" y="3956050"/>
            <a:ext cx="688975" cy="733425"/>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27408" name="Line 48"/>
          <p:cNvSpPr>
            <a:spLocks noChangeShapeType="1"/>
          </p:cNvSpPr>
          <p:nvPr/>
        </p:nvSpPr>
        <p:spPr bwMode="auto">
          <a:xfrm>
            <a:off x="2354263" y="3965575"/>
            <a:ext cx="687387" cy="379413"/>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527409" name="Line 49"/>
          <p:cNvSpPr>
            <a:spLocks noChangeShapeType="1"/>
          </p:cNvSpPr>
          <p:nvPr/>
        </p:nvSpPr>
        <p:spPr bwMode="auto">
          <a:xfrm flipV="1">
            <a:off x="2354263" y="3946525"/>
            <a:ext cx="687387" cy="9525"/>
          </a:xfrm>
          <a:prstGeom prst="line">
            <a:avLst/>
          </a:prstGeom>
          <a:noFill/>
          <a:ln w="12700">
            <a:solidFill>
              <a:schemeClr val="bg1"/>
            </a:solidFill>
            <a:prstDash val="dash"/>
            <a:round/>
            <a:headEnd/>
            <a:tailEnd type="triangle" w="med" len="med"/>
          </a:ln>
        </p:spPr>
        <p:txBody>
          <a:bodyPr lIns="76810" tIns="38405" rIns="76810" bIns="38405" anchor="ctr"/>
          <a:lstStyle/>
          <a:p>
            <a:endParaRPr lang="en-US"/>
          </a:p>
        </p:txBody>
      </p:sp>
      <p:sp>
        <p:nvSpPr>
          <p:cNvPr id="31" name="Line 26"/>
          <p:cNvSpPr>
            <a:spLocks noChangeShapeType="1"/>
          </p:cNvSpPr>
          <p:nvPr/>
        </p:nvSpPr>
        <p:spPr bwMode="auto">
          <a:xfrm>
            <a:off x="2306638" y="2374900"/>
            <a:ext cx="774700" cy="184150"/>
          </a:xfrm>
          <a:prstGeom prst="line">
            <a:avLst/>
          </a:prstGeom>
          <a:noFill/>
          <a:ln w="12700">
            <a:solidFill>
              <a:schemeClr val="bg1"/>
            </a:solidFill>
            <a:round/>
            <a:headEnd/>
            <a:tailEnd type="triangle" w="med" len="med"/>
          </a:ln>
        </p:spPr>
        <p:txBody>
          <a:bodyPr lIns="76810" tIns="38405" rIns="76810" bIns="38405"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2000"/>
                                        <p:tgtEl>
                                          <p:spTgt spid="3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
                                            <p:txEl>
                                              <p:pRg st="1" end="1"/>
                                            </p:txEl>
                                          </p:spTgt>
                                        </p:tgtEl>
                                        <p:attrNameLst>
                                          <p:attrName>style.visibility</p:attrName>
                                        </p:attrNameLst>
                                      </p:cBhvr>
                                      <p:to>
                                        <p:strVal val="visible"/>
                                      </p:to>
                                    </p:set>
                                    <p:animEffect transition="in" filter="fade">
                                      <p:cBhvr>
                                        <p:cTn id="10" dur="2000"/>
                                        <p:tgtEl>
                                          <p:spTgt spid="3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27378"/>
                                        </p:tgtEl>
                                        <p:attrNameLst>
                                          <p:attrName>style.visibility</p:attrName>
                                        </p:attrNameLst>
                                      </p:cBhvr>
                                      <p:to>
                                        <p:strVal val="visible"/>
                                      </p:to>
                                    </p:set>
                                    <p:animEffect transition="in" filter="fade">
                                      <p:cBhvr>
                                        <p:cTn id="15" dur="500"/>
                                        <p:tgtEl>
                                          <p:spTgt spid="527378"/>
                                        </p:tgtEl>
                                      </p:cBhvr>
                                    </p:animEffect>
                                  </p:childTnLst>
                                </p:cTn>
                              </p:par>
                              <p:par>
                                <p:cTn id="16" presetID="10" presetClass="entr" presetSubtype="0" fill="hold" nodeType="withEffect">
                                  <p:stCondLst>
                                    <p:cond delay="0"/>
                                  </p:stCondLst>
                                  <p:childTnLst>
                                    <p:set>
                                      <p:cBhvr>
                                        <p:cTn id="17" dur="1" fill="hold">
                                          <p:stCondLst>
                                            <p:cond delay="0"/>
                                          </p:stCondLst>
                                        </p:cTn>
                                        <p:tgtEl>
                                          <p:spTgt spid="527380"/>
                                        </p:tgtEl>
                                        <p:attrNameLst>
                                          <p:attrName>style.visibility</p:attrName>
                                        </p:attrNameLst>
                                      </p:cBhvr>
                                      <p:to>
                                        <p:strVal val="visible"/>
                                      </p:to>
                                    </p:set>
                                    <p:animEffect transition="in" filter="fade">
                                      <p:cBhvr>
                                        <p:cTn id="18" dur="500"/>
                                        <p:tgtEl>
                                          <p:spTgt spid="527380"/>
                                        </p:tgtEl>
                                      </p:cBhvr>
                                    </p:animEffect>
                                  </p:childTnLst>
                                </p:cTn>
                              </p:par>
                              <p:par>
                                <p:cTn id="19" presetID="10" presetClass="entr" presetSubtype="0" fill="hold" nodeType="withEffect">
                                  <p:stCondLst>
                                    <p:cond delay="0"/>
                                  </p:stCondLst>
                                  <p:childTnLst>
                                    <p:set>
                                      <p:cBhvr>
                                        <p:cTn id="20" dur="1" fill="hold">
                                          <p:stCondLst>
                                            <p:cond delay="0"/>
                                          </p:stCondLst>
                                        </p:cTn>
                                        <p:tgtEl>
                                          <p:spTgt spid="527381"/>
                                        </p:tgtEl>
                                        <p:attrNameLst>
                                          <p:attrName>style.visibility</p:attrName>
                                        </p:attrNameLst>
                                      </p:cBhvr>
                                      <p:to>
                                        <p:strVal val="visible"/>
                                      </p:to>
                                    </p:set>
                                    <p:animEffect transition="in" filter="fade">
                                      <p:cBhvr>
                                        <p:cTn id="21" dur="500"/>
                                        <p:tgtEl>
                                          <p:spTgt spid="527381"/>
                                        </p:tgtEl>
                                      </p:cBhvr>
                                    </p:animEffect>
                                  </p:childTnLst>
                                </p:cTn>
                              </p:par>
                              <p:par>
                                <p:cTn id="22" presetID="10" presetClass="entr" presetSubtype="0" fill="hold" nodeType="withEffect">
                                  <p:stCondLst>
                                    <p:cond delay="0"/>
                                  </p:stCondLst>
                                  <p:childTnLst>
                                    <p:set>
                                      <p:cBhvr>
                                        <p:cTn id="23" dur="1" fill="hold">
                                          <p:stCondLst>
                                            <p:cond delay="0"/>
                                          </p:stCondLst>
                                        </p:cTn>
                                        <p:tgtEl>
                                          <p:spTgt spid="527382"/>
                                        </p:tgtEl>
                                        <p:attrNameLst>
                                          <p:attrName>style.visibility</p:attrName>
                                        </p:attrNameLst>
                                      </p:cBhvr>
                                      <p:to>
                                        <p:strVal val="visible"/>
                                      </p:to>
                                    </p:set>
                                    <p:animEffect transition="in" filter="fade">
                                      <p:cBhvr>
                                        <p:cTn id="24" dur="500"/>
                                        <p:tgtEl>
                                          <p:spTgt spid="527382"/>
                                        </p:tgtEl>
                                      </p:cBhvr>
                                    </p:animEffect>
                                  </p:childTnLst>
                                </p:cTn>
                              </p:par>
                              <p:par>
                                <p:cTn id="25" presetID="10" presetClass="entr" presetSubtype="0" fill="hold" nodeType="withEffect">
                                  <p:stCondLst>
                                    <p:cond delay="0"/>
                                  </p:stCondLst>
                                  <p:childTnLst>
                                    <p:set>
                                      <p:cBhvr>
                                        <p:cTn id="26" dur="1" fill="hold">
                                          <p:stCondLst>
                                            <p:cond delay="0"/>
                                          </p:stCondLst>
                                        </p:cTn>
                                        <p:tgtEl>
                                          <p:spTgt spid="527383"/>
                                        </p:tgtEl>
                                        <p:attrNameLst>
                                          <p:attrName>style.visibility</p:attrName>
                                        </p:attrNameLst>
                                      </p:cBhvr>
                                      <p:to>
                                        <p:strVal val="visible"/>
                                      </p:to>
                                    </p:set>
                                    <p:animEffect transition="in" filter="fade">
                                      <p:cBhvr>
                                        <p:cTn id="27" dur="500"/>
                                        <p:tgtEl>
                                          <p:spTgt spid="527383"/>
                                        </p:tgtEl>
                                      </p:cBhvr>
                                    </p:animEffect>
                                  </p:childTnLst>
                                </p:cTn>
                              </p:par>
                              <p:par>
                                <p:cTn id="28" presetID="10" presetClass="entr" presetSubtype="0" fill="hold" nodeType="withEffect">
                                  <p:stCondLst>
                                    <p:cond delay="0"/>
                                  </p:stCondLst>
                                  <p:childTnLst>
                                    <p:set>
                                      <p:cBhvr>
                                        <p:cTn id="29" dur="1" fill="hold">
                                          <p:stCondLst>
                                            <p:cond delay="0"/>
                                          </p:stCondLst>
                                        </p:cTn>
                                        <p:tgtEl>
                                          <p:spTgt spid="527384"/>
                                        </p:tgtEl>
                                        <p:attrNameLst>
                                          <p:attrName>style.visibility</p:attrName>
                                        </p:attrNameLst>
                                      </p:cBhvr>
                                      <p:to>
                                        <p:strVal val="visible"/>
                                      </p:to>
                                    </p:set>
                                    <p:animEffect transition="in" filter="fade">
                                      <p:cBhvr>
                                        <p:cTn id="30" dur="500"/>
                                        <p:tgtEl>
                                          <p:spTgt spid="52738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0">
                                            <p:txEl>
                                              <p:pRg st="2" end="2"/>
                                            </p:txEl>
                                          </p:spTgt>
                                        </p:tgtEl>
                                        <p:attrNameLst>
                                          <p:attrName>style.visibility</p:attrName>
                                        </p:attrNameLst>
                                      </p:cBhvr>
                                      <p:to>
                                        <p:strVal val="visible"/>
                                      </p:to>
                                    </p:set>
                                    <p:animEffect transition="in" filter="fade">
                                      <p:cBhvr>
                                        <p:cTn id="35" dur="2000"/>
                                        <p:tgtEl>
                                          <p:spTgt spid="30">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xit" presetSubtype="0" fill="hold" nodeType="clickEffect">
                                  <p:stCondLst>
                                    <p:cond delay="0"/>
                                  </p:stCondLst>
                                  <p:childTnLst>
                                    <p:anim calcmode="lin" valueType="num">
                                      <p:cBhvr>
                                        <p:cTn id="39" dur="500"/>
                                        <p:tgtEl>
                                          <p:spTgt spid="527378"/>
                                        </p:tgtEl>
                                        <p:attrNameLst>
                                          <p:attrName>ppt_w</p:attrName>
                                        </p:attrNameLst>
                                      </p:cBhvr>
                                      <p:tavLst>
                                        <p:tav tm="0">
                                          <p:val>
                                            <p:strVal val="ppt_w"/>
                                          </p:val>
                                        </p:tav>
                                        <p:tav tm="100000">
                                          <p:val>
                                            <p:fltVal val="0"/>
                                          </p:val>
                                        </p:tav>
                                      </p:tavLst>
                                    </p:anim>
                                    <p:anim calcmode="lin" valueType="num">
                                      <p:cBhvr>
                                        <p:cTn id="40" dur="500"/>
                                        <p:tgtEl>
                                          <p:spTgt spid="527378"/>
                                        </p:tgtEl>
                                        <p:attrNameLst>
                                          <p:attrName>ppt_h</p:attrName>
                                        </p:attrNameLst>
                                      </p:cBhvr>
                                      <p:tavLst>
                                        <p:tav tm="0">
                                          <p:val>
                                            <p:strVal val="ppt_h"/>
                                          </p:val>
                                        </p:tav>
                                        <p:tav tm="100000">
                                          <p:val>
                                            <p:fltVal val="0"/>
                                          </p:val>
                                        </p:tav>
                                      </p:tavLst>
                                    </p:anim>
                                    <p:animEffect transition="out" filter="fade">
                                      <p:cBhvr>
                                        <p:cTn id="41" dur="500"/>
                                        <p:tgtEl>
                                          <p:spTgt spid="527378"/>
                                        </p:tgtEl>
                                      </p:cBhvr>
                                    </p:animEffect>
                                    <p:set>
                                      <p:cBhvr>
                                        <p:cTn id="42" dur="1" fill="hold">
                                          <p:stCondLst>
                                            <p:cond delay="499"/>
                                          </p:stCondLst>
                                        </p:cTn>
                                        <p:tgtEl>
                                          <p:spTgt spid="527378"/>
                                        </p:tgtEl>
                                        <p:attrNameLst>
                                          <p:attrName>style.visibility</p:attrName>
                                        </p:attrNameLst>
                                      </p:cBhvr>
                                      <p:to>
                                        <p:strVal val="hidden"/>
                                      </p:to>
                                    </p:set>
                                  </p:childTnLst>
                                </p:cTn>
                              </p:par>
                              <p:par>
                                <p:cTn id="43" presetID="53" presetClass="exit" presetSubtype="0" fill="hold" nodeType="withEffect">
                                  <p:stCondLst>
                                    <p:cond delay="0"/>
                                  </p:stCondLst>
                                  <p:childTnLst>
                                    <p:anim calcmode="lin" valueType="num">
                                      <p:cBhvr>
                                        <p:cTn id="44" dur="500"/>
                                        <p:tgtEl>
                                          <p:spTgt spid="527399"/>
                                        </p:tgtEl>
                                        <p:attrNameLst>
                                          <p:attrName>ppt_w</p:attrName>
                                        </p:attrNameLst>
                                      </p:cBhvr>
                                      <p:tavLst>
                                        <p:tav tm="0">
                                          <p:val>
                                            <p:strVal val="ppt_w"/>
                                          </p:val>
                                        </p:tav>
                                        <p:tav tm="100000">
                                          <p:val>
                                            <p:fltVal val="0"/>
                                          </p:val>
                                        </p:tav>
                                      </p:tavLst>
                                    </p:anim>
                                    <p:anim calcmode="lin" valueType="num">
                                      <p:cBhvr>
                                        <p:cTn id="45" dur="500"/>
                                        <p:tgtEl>
                                          <p:spTgt spid="527399"/>
                                        </p:tgtEl>
                                        <p:attrNameLst>
                                          <p:attrName>ppt_h</p:attrName>
                                        </p:attrNameLst>
                                      </p:cBhvr>
                                      <p:tavLst>
                                        <p:tav tm="0">
                                          <p:val>
                                            <p:strVal val="ppt_h"/>
                                          </p:val>
                                        </p:tav>
                                        <p:tav tm="100000">
                                          <p:val>
                                            <p:fltVal val="0"/>
                                          </p:val>
                                        </p:tav>
                                      </p:tavLst>
                                    </p:anim>
                                    <p:animEffect transition="out" filter="fade">
                                      <p:cBhvr>
                                        <p:cTn id="46" dur="500"/>
                                        <p:tgtEl>
                                          <p:spTgt spid="527399"/>
                                        </p:tgtEl>
                                      </p:cBhvr>
                                    </p:animEffect>
                                    <p:set>
                                      <p:cBhvr>
                                        <p:cTn id="47" dur="1" fill="hold">
                                          <p:stCondLst>
                                            <p:cond delay="499"/>
                                          </p:stCondLst>
                                        </p:cTn>
                                        <p:tgtEl>
                                          <p:spTgt spid="527399"/>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527387"/>
                                        </p:tgtEl>
                                      </p:cBhvr>
                                    </p:animEffect>
                                    <p:set>
                                      <p:cBhvr>
                                        <p:cTn id="50" dur="1" fill="hold">
                                          <p:stCondLst>
                                            <p:cond delay="499"/>
                                          </p:stCondLst>
                                        </p:cTn>
                                        <p:tgtEl>
                                          <p:spTgt spid="527387"/>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527392"/>
                                        </p:tgtEl>
                                      </p:cBhvr>
                                    </p:animEffect>
                                    <p:set>
                                      <p:cBhvr>
                                        <p:cTn id="53" dur="1" fill="hold">
                                          <p:stCondLst>
                                            <p:cond delay="499"/>
                                          </p:stCondLst>
                                        </p:cTn>
                                        <p:tgtEl>
                                          <p:spTgt spid="527392"/>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527398"/>
                                        </p:tgtEl>
                                      </p:cBhvr>
                                    </p:animEffect>
                                    <p:set>
                                      <p:cBhvr>
                                        <p:cTn id="56" dur="1" fill="hold">
                                          <p:stCondLst>
                                            <p:cond delay="499"/>
                                          </p:stCondLst>
                                        </p:cTn>
                                        <p:tgtEl>
                                          <p:spTgt spid="527398"/>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527395"/>
                                        </p:tgtEl>
                                      </p:cBhvr>
                                    </p:animEffect>
                                    <p:set>
                                      <p:cBhvr>
                                        <p:cTn id="59" dur="1" fill="hold">
                                          <p:stCondLst>
                                            <p:cond delay="499"/>
                                          </p:stCondLst>
                                        </p:cTn>
                                        <p:tgtEl>
                                          <p:spTgt spid="527395"/>
                                        </p:tgtEl>
                                        <p:attrNameLst>
                                          <p:attrName>style.visibility</p:attrName>
                                        </p:attrNameLst>
                                      </p:cBhvr>
                                      <p:to>
                                        <p:strVal val="hidden"/>
                                      </p:to>
                                    </p:set>
                                  </p:childTnLst>
                                </p:cTn>
                              </p:par>
                              <p:par>
                                <p:cTn id="60" presetID="1" presetClass="exit"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527396"/>
                                        </p:tgtEl>
                                      </p:cBhvr>
                                    </p:animEffect>
                                    <p:set>
                                      <p:cBhvr>
                                        <p:cTn id="64" dur="1" fill="hold">
                                          <p:stCondLst>
                                            <p:cond delay="499"/>
                                          </p:stCondLst>
                                        </p:cTn>
                                        <p:tgtEl>
                                          <p:spTgt spid="527396"/>
                                        </p:tgtEl>
                                        <p:attrNameLst>
                                          <p:attrName>style.visibility</p:attrName>
                                        </p:attrNameLst>
                                      </p:cBhvr>
                                      <p:to>
                                        <p:strVal val="hidden"/>
                                      </p:to>
                                    </p:set>
                                  </p:childTnLst>
                                </p:cTn>
                              </p:par>
                              <p:par>
                                <p:cTn id="65" presetID="0" presetClass="path" presetSubtype="0" accel="50000" decel="50000" fill="hold" nodeType="withEffect">
                                  <p:stCondLst>
                                    <p:cond delay="800"/>
                                  </p:stCondLst>
                                  <p:childTnLst>
                                    <p:animMotion origin="layout" path="M 1.66667E-6 0.00278 L 0.00104 0.0384 " pathEditMode="relative" rAng="0" ptsTypes="AA">
                                      <p:cBhvr>
                                        <p:cTn id="66" dur="2000" fill="hold"/>
                                        <p:tgtEl>
                                          <p:spTgt spid="527375"/>
                                        </p:tgtEl>
                                        <p:attrNameLst>
                                          <p:attrName>ppt_x</p:attrName>
                                          <p:attrName>ppt_y</p:attrName>
                                        </p:attrNameLst>
                                      </p:cBhvr>
                                      <p:rCtr x="1" y="18"/>
                                    </p:animMotion>
                                  </p:childTnLst>
                                </p:cTn>
                              </p:par>
                              <p:par>
                                <p:cTn id="67" presetID="0" presetClass="path" presetSubtype="0" accel="50000" decel="50000" fill="hold" nodeType="withEffect">
                                  <p:stCondLst>
                                    <p:cond delay="800"/>
                                  </p:stCondLst>
                                  <p:childTnLst>
                                    <p:animMotion origin="layout" path="M -0.00625 -0.00555 L -0.11875 -0.19408 " pathEditMode="relative" rAng="0" ptsTypes="AA">
                                      <p:cBhvr>
                                        <p:cTn id="68" dur="2000" fill="hold"/>
                                        <p:tgtEl>
                                          <p:spTgt spid="527380"/>
                                        </p:tgtEl>
                                        <p:attrNameLst>
                                          <p:attrName>ppt_x</p:attrName>
                                          <p:attrName>ppt_y</p:attrName>
                                        </p:attrNameLst>
                                      </p:cBhvr>
                                      <p:rCtr x="-56" y="-94"/>
                                    </p:animMotion>
                                  </p:childTnLst>
                                </p:cTn>
                              </p:par>
                              <p:par>
                                <p:cTn id="69" presetID="0" presetClass="path" presetSubtype="0" accel="50000" decel="50000" fill="hold" nodeType="withEffect">
                                  <p:stCondLst>
                                    <p:cond delay="800"/>
                                  </p:stCondLst>
                                  <p:childTnLst>
                                    <p:animMotion origin="layout" path="M -0.00017 0.0007 L -0.19705 -0.09969 " pathEditMode="relative" rAng="0" ptsTypes="AA">
                                      <p:cBhvr>
                                        <p:cTn id="70" dur="2000" fill="hold"/>
                                        <p:tgtEl>
                                          <p:spTgt spid="527381"/>
                                        </p:tgtEl>
                                        <p:attrNameLst>
                                          <p:attrName>ppt_x</p:attrName>
                                          <p:attrName>ppt_y</p:attrName>
                                        </p:attrNameLst>
                                      </p:cBhvr>
                                      <p:rCtr x="-98" y="-50"/>
                                    </p:animMotion>
                                  </p:childTnLst>
                                </p:cTn>
                              </p:par>
                              <p:par>
                                <p:cTn id="71" presetID="0" presetClass="path" presetSubtype="0" accel="50000" decel="50000" fill="hold" nodeType="withEffect">
                                  <p:stCondLst>
                                    <p:cond delay="800"/>
                                  </p:stCondLst>
                                  <p:childTnLst>
                                    <p:animMotion origin="layout" path="M 1.66667E-6 -5.28337E-6 L -0.2158 -0.11474 " pathEditMode="relative" ptsTypes="AA">
                                      <p:cBhvr>
                                        <p:cTn id="72" dur="2000" fill="hold"/>
                                        <p:tgtEl>
                                          <p:spTgt spid="527382"/>
                                        </p:tgtEl>
                                        <p:attrNameLst>
                                          <p:attrName>ppt_x</p:attrName>
                                          <p:attrName>ppt_y</p:attrName>
                                        </p:attrNameLst>
                                      </p:cBhvr>
                                    </p:animMotion>
                                  </p:childTnLst>
                                </p:cTn>
                              </p:par>
                              <p:par>
                                <p:cTn id="73" presetID="0" presetClass="path" presetSubtype="0" accel="50000" decel="50000" fill="hold" nodeType="withEffect">
                                  <p:stCondLst>
                                    <p:cond delay="800"/>
                                  </p:stCondLst>
                                  <p:childTnLst>
                                    <p:animMotion origin="layout" path="M 2.77778E-7 -7.54106E-7 L -0.21788 -0.04488 " pathEditMode="relative" ptsTypes="AA">
                                      <p:cBhvr>
                                        <p:cTn id="74" dur="2000" fill="hold"/>
                                        <p:tgtEl>
                                          <p:spTgt spid="527383"/>
                                        </p:tgtEl>
                                        <p:attrNameLst>
                                          <p:attrName>ppt_x</p:attrName>
                                          <p:attrName>ppt_y</p:attrName>
                                        </p:attrNameLst>
                                      </p:cBhvr>
                                    </p:animMotion>
                                  </p:childTnLst>
                                </p:cTn>
                              </p:par>
                              <p:par>
                                <p:cTn id="75" presetID="0" presetClass="path" presetSubtype="0" accel="50000" decel="50000" fill="hold" nodeType="withEffect">
                                  <p:stCondLst>
                                    <p:cond delay="800"/>
                                  </p:stCondLst>
                                  <p:childTnLst>
                                    <p:animMotion origin="layout" path="M -0.00208 3.49757E-6 L -0.21701 -0.04488 " pathEditMode="relative" rAng="0" ptsTypes="AA">
                                      <p:cBhvr>
                                        <p:cTn id="76" dur="2000" fill="hold"/>
                                        <p:tgtEl>
                                          <p:spTgt spid="527384"/>
                                        </p:tgtEl>
                                        <p:attrNameLst>
                                          <p:attrName>ppt_x</p:attrName>
                                          <p:attrName>ppt_y</p:attrName>
                                        </p:attrNameLst>
                                      </p:cBhvr>
                                      <p:rCtr x="-107" y="-22"/>
                                    </p:animMotion>
                                  </p:childTnLst>
                                </p:cTn>
                              </p:par>
                              <p:par>
                                <p:cTn id="77" presetID="10" presetClass="entr" presetSubtype="0" fill="hold" grpId="0" nodeType="withEffect">
                                  <p:stCondLst>
                                    <p:cond delay="3100"/>
                                  </p:stCondLst>
                                  <p:childTnLst>
                                    <p:set>
                                      <p:cBhvr>
                                        <p:cTn id="78" dur="1" fill="hold">
                                          <p:stCondLst>
                                            <p:cond delay="0"/>
                                          </p:stCondLst>
                                        </p:cTn>
                                        <p:tgtEl>
                                          <p:spTgt spid="527389"/>
                                        </p:tgtEl>
                                        <p:attrNameLst>
                                          <p:attrName>style.visibility</p:attrName>
                                        </p:attrNameLst>
                                      </p:cBhvr>
                                      <p:to>
                                        <p:strVal val="visible"/>
                                      </p:to>
                                    </p:set>
                                    <p:animEffect transition="in" filter="fade">
                                      <p:cBhvr>
                                        <p:cTn id="79" dur="500"/>
                                        <p:tgtEl>
                                          <p:spTgt spid="527389"/>
                                        </p:tgtEl>
                                      </p:cBhvr>
                                    </p:animEffect>
                                  </p:childTnLst>
                                </p:cTn>
                              </p:par>
                              <p:par>
                                <p:cTn id="80" presetID="10" presetClass="entr" presetSubtype="0" fill="hold" grpId="1" nodeType="withEffect">
                                  <p:stCondLst>
                                    <p:cond delay="3100"/>
                                  </p:stCondLst>
                                  <p:childTnLst>
                                    <p:set>
                                      <p:cBhvr>
                                        <p:cTn id="81" dur="1" fill="hold">
                                          <p:stCondLst>
                                            <p:cond delay="0"/>
                                          </p:stCondLst>
                                        </p:cTn>
                                        <p:tgtEl>
                                          <p:spTgt spid="527395"/>
                                        </p:tgtEl>
                                        <p:attrNameLst>
                                          <p:attrName>style.visibility</p:attrName>
                                        </p:attrNameLst>
                                      </p:cBhvr>
                                      <p:to>
                                        <p:strVal val="visible"/>
                                      </p:to>
                                    </p:set>
                                    <p:animEffect transition="in" filter="fade">
                                      <p:cBhvr>
                                        <p:cTn id="82" dur="500"/>
                                        <p:tgtEl>
                                          <p:spTgt spid="527395"/>
                                        </p:tgtEl>
                                      </p:cBhvr>
                                    </p:animEffect>
                                  </p:childTnLst>
                                </p:cTn>
                              </p:par>
                              <p:par>
                                <p:cTn id="83" presetID="10" presetClass="entr" presetSubtype="0" fill="hold" grpId="1" nodeType="withEffect">
                                  <p:stCondLst>
                                    <p:cond delay="310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500"/>
                                        <p:tgtEl>
                                          <p:spTgt spid="31"/>
                                        </p:tgtEl>
                                      </p:cBhvr>
                                    </p:animEffect>
                                  </p:childTnLst>
                                </p:cTn>
                              </p:par>
                              <p:par>
                                <p:cTn id="86" presetID="10" presetClass="entr" presetSubtype="0" fill="hold" grpId="0" nodeType="withEffect">
                                  <p:stCondLst>
                                    <p:cond delay="3100"/>
                                  </p:stCondLst>
                                  <p:childTnLst>
                                    <p:set>
                                      <p:cBhvr>
                                        <p:cTn id="87" dur="1" fill="hold">
                                          <p:stCondLst>
                                            <p:cond delay="0"/>
                                          </p:stCondLst>
                                        </p:cTn>
                                        <p:tgtEl>
                                          <p:spTgt spid="527386"/>
                                        </p:tgtEl>
                                        <p:attrNameLst>
                                          <p:attrName>style.visibility</p:attrName>
                                        </p:attrNameLst>
                                      </p:cBhvr>
                                      <p:to>
                                        <p:strVal val="visible"/>
                                      </p:to>
                                    </p:set>
                                    <p:animEffect transition="in" filter="fade">
                                      <p:cBhvr>
                                        <p:cTn id="88" dur="500"/>
                                        <p:tgtEl>
                                          <p:spTgt spid="527386"/>
                                        </p:tgtEl>
                                      </p:cBhvr>
                                    </p:animEffect>
                                  </p:childTnLst>
                                </p:cTn>
                              </p:par>
                              <p:par>
                                <p:cTn id="89" presetID="10" presetClass="entr" presetSubtype="0" fill="hold" grpId="1" nodeType="withEffect">
                                  <p:stCondLst>
                                    <p:cond delay="3100"/>
                                  </p:stCondLst>
                                  <p:childTnLst>
                                    <p:set>
                                      <p:cBhvr>
                                        <p:cTn id="90" dur="1" fill="hold">
                                          <p:stCondLst>
                                            <p:cond delay="0"/>
                                          </p:stCondLst>
                                        </p:cTn>
                                        <p:tgtEl>
                                          <p:spTgt spid="527396"/>
                                        </p:tgtEl>
                                        <p:attrNameLst>
                                          <p:attrName>style.visibility</p:attrName>
                                        </p:attrNameLst>
                                      </p:cBhvr>
                                      <p:to>
                                        <p:strVal val="visible"/>
                                      </p:to>
                                    </p:set>
                                    <p:animEffect transition="in" filter="fade">
                                      <p:cBhvr>
                                        <p:cTn id="91" dur="500"/>
                                        <p:tgtEl>
                                          <p:spTgt spid="527396"/>
                                        </p:tgtEl>
                                      </p:cBhvr>
                                    </p:animEffect>
                                  </p:childTnLst>
                                </p:cTn>
                              </p:par>
                              <p:par>
                                <p:cTn id="92" presetID="10" presetClass="entr" presetSubtype="0" fill="hold" grpId="0" nodeType="withEffect">
                                  <p:stCondLst>
                                    <p:cond delay="3100"/>
                                  </p:stCondLst>
                                  <p:childTnLst>
                                    <p:set>
                                      <p:cBhvr>
                                        <p:cTn id="93" dur="1" fill="hold">
                                          <p:stCondLst>
                                            <p:cond delay="0"/>
                                          </p:stCondLst>
                                        </p:cTn>
                                        <p:tgtEl>
                                          <p:spTgt spid="527401"/>
                                        </p:tgtEl>
                                        <p:attrNameLst>
                                          <p:attrName>style.visibility</p:attrName>
                                        </p:attrNameLst>
                                      </p:cBhvr>
                                      <p:to>
                                        <p:strVal val="visible"/>
                                      </p:to>
                                    </p:set>
                                    <p:animEffect transition="in" filter="fade">
                                      <p:cBhvr>
                                        <p:cTn id="94" dur="500"/>
                                        <p:tgtEl>
                                          <p:spTgt spid="527401"/>
                                        </p:tgtEl>
                                      </p:cBhvr>
                                    </p:animEffect>
                                  </p:childTnLst>
                                </p:cTn>
                              </p:par>
                              <p:par>
                                <p:cTn id="95" presetID="10" presetClass="entr" presetSubtype="0" fill="hold" grpId="0" nodeType="withEffect">
                                  <p:stCondLst>
                                    <p:cond delay="3100"/>
                                  </p:stCondLst>
                                  <p:childTnLst>
                                    <p:set>
                                      <p:cBhvr>
                                        <p:cTn id="96" dur="1" fill="hold">
                                          <p:stCondLst>
                                            <p:cond delay="0"/>
                                          </p:stCondLst>
                                        </p:cTn>
                                        <p:tgtEl>
                                          <p:spTgt spid="527406"/>
                                        </p:tgtEl>
                                        <p:attrNameLst>
                                          <p:attrName>style.visibility</p:attrName>
                                        </p:attrNameLst>
                                      </p:cBhvr>
                                      <p:to>
                                        <p:strVal val="visible"/>
                                      </p:to>
                                    </p:set>
                                    <p:animEffect transition="in" filter="fade">
                                      <p:cBhvr>
                                        <p:cTn id="97" dur="500"/>
                                        <p:tgtEl>
                                          <p:spTgt spid="527406"/>
                                        </p:tgtEl>
                                      </p:cBhvr>
                                    </p:animEffect>
                                  </p:childTnLst>
                                </p:cTn>
                              </p:par>
                              <p:par>
                                <p:cTn id="98" presetID="10" presetClass="entr" presetSubtype="0" fill="hold" grpId="0" nodeType="withEffect">
                                  <p:stCondLst>
                                    <p:cond delay="3100"/>
                                  </p:stCondLst>
                                  <p:childTnLst>
                                    <p:set>
                                      <p:cBhvr>
                                        <p:cTn id="99" dur="1" fill="hold">
                                          <p:stCondLst>
                                            <p:cond delay="0"/>
                                          </p:stCondLst>
                                        </p:cTn>
                                        <p:tgtEl>
                                          <p:spTgt spid="527409"/>
                                        </p:tgtEl>
                                        <p:attrNameLst>
                                          <p:attrName>style.visibility</p:attrName>
                                        </p:attrNameLst>
                                      </p:cBhvr>
                                      <p:to>
                                        <p:strVal val="visible"/>
                                      </p:to>
                                    </p:set>
                                    <p:animEffect transition="in" filter="fade">
                                      <p:cBhvr>
                                        <p:cTn id="100" dur="500"/>
                                        <p:tgtEl>
                                          <p:spTgt spid="527409"/>
                                        </p:tgtEl>
                                      </p:cBhvr>
                                    </p:animEffect>
                                  </p:childTnLst>
                                </p:cTn>
                              </p:par>
                              <p:par>
                                <p:cTn id="101" presetID="10" presetClass="entr" presetSubtype="0" fill="hold" grpId="0" nodeType="withEffect">
                                  <p:stCondLst>
                                    <p:cond delay="3100"/>
                                  </p:stCondLst>
                                  <p:childTnLst>
                                    <p:set>
                                      <p:cBhvr>
                                        <p:cTn id="102" dur="1" fill="hold">
                                          <p:stCondLst>
                                            <p:cond delay="0"/>
                                          </p:stCondLst>
                                        </p:cTn>
                                        <p:tgtEl>
                                          <p:spTgt spid="527408"/>
                                        </p:tgtEl>
                                        <p:attrNameLst>
                                          <p:attrName>style.visibility</p:attrName>
                                        </p:attrNameLst>
                                      </p:cBhvr>
                                      <p:to>
                                        <p:strVal val="visible"/>
                                      </p:to>
                                    </p:set>
                                    <p:animEffect transition="in" filter="fade">
                                      <p:cBhvr>
                                        <p:cTn id="103" dur="500"/>
                                        <p:tgtEl>
                                          <p:spTgt spid="527408"/>
                                        </p:tgtEl>
                                      </p:cBhvr>
                                    </p:animEffect>
                                  </p:childTnLst>
                                </p:cTn>
                              </p:par>
                              <p:par>
                                <p:cTn id="104" presetID="10" presetClass="entr" presetSubtype="0" fill="hold" grpId="0" nodeType="withEffect">
                                  <p:stCondLst>
                                    <p:cond delay="3100"/>
                                  </p:stCondLst>
                                  <p:childTnLst>
                                    <p:set>
                                      <p:cBhvr>
                                        <p:cTn id="105" dur="1" fill="hold">
                                          <p:stCondLst>
                                            <p:cond delay="0"/>
                                          </p:stCondLst>
                                        </p:cTn>
                                        <p:tgtEl>
                                          <p:spTgt spid="527407"/>
                                        </p:tgtEl>
                                        <p:attrNameLst>
                                          <p:attrName>style.visibility</p:attrName>
                                        </p:attrNameLst>
                                      </p:cBhvr>
                                      <p:to>
                                        <p:strVal val="visible"/>
                                      </p:to>
                                    </p:set>
                                    <p:animEffect transition="in" filter="fade">
                                      <p:cBhvr>
                                        <p:cTn id="106" dur="500"/>
                                        <p:tgtEl>
                                          <p:spTgt spid="52740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30">
                                            <p:txEl>
                                              <p:pRg st="3" end="3"/>
                                            </p:txEl>
                                          </p:spTgt>
                                        </p:tgtEl>
                                        <p:attrNameLst>
                                          <p:attrName>style.visibility</p:attrName>
                                        </p:attrNameLst>
                                      </p:cBhvr>
                                      <p:to>
                                        <p:strVal val="visible"/>
                                      </p:to>
                                    </p:set>
                                    <p:animEffect transition="in" filter="fade">
                                      <p:cBhvr>
                                        <p:cTn id="111" dur="2000"/>
                                        <p:tgtEl>
                                          <p:spTgt spid="30">
                                            <p:txEl>
                                              <p:pRg st="3" end="3"/>
                                            </p:txEl>
                                          </p:spTgt>
                                        </p:tgtEl>
                                      </p:cBhvr>
                                    </p:animEffect>
                                  </p:childTnLst>
                                </p:cTn>
                              </p:par>
                              <p:par>
                                <p:cTn id="112" presetID="10" presetClass="entr" presetSubtype="0" fill="hold" nodeType="withEffect">
                                  <p:stCondLst>
                                    <p:cond delay="0"/>
                                  </p:stCondLst>
                                  <p:childTnLst>
                                    <p:set>
                                      <p:cBhvr>
                                        <p:cTn id="113" dur="1" fill="hold">
                                          <p:stCondLst>
                                            <p:cond delay="0"/>
                                          </p:stCondLst>
                                        </p:cTn>
                                        <p:tgtEl>
                                          <p:spTgt spid="30">
                                            <p:txEl>
                                              <p:pRg st="4" end="4"/>
                                            </p:txEl>
                                          </p:spTgt>
                                        </p:tgtEl>
                                        <p:attrNameLst>
                                          <p:attrName>style.visibility</p:attrName>
                                        </p:attrNameLst>
                                      </p:cBhvr>
                                      <p:to>
                                        <p:strVal val="visible"/>
                                      </p:to>
                                    </p:set>
                                    <p:animEffect transition="in" filter="fade">
                                      <p:cBhvr>
                                        <p:cTn id="114" dur="2000"/>
                                        <p:tgtEl>
                                          <p:spTgt spid="30">
                                            <p:txEl>
                                              <p:pRg st="4" end="4"/>
                                            </p:txEl>
                                          </p:spTgt>
                                        </p:tgtEl>
                                      </p:cBhvr>
                                    </p:animEffect>
                                  </p:childTnLst>
                                </p:cTn>
                              </p:par>
                              <p:par>
                                <p:cTn id="115" presetID="10" presetClass="entr" presetSubtype="0" fill="hold" nodeType="withEffect">
                                  <p:stCondLst>
                                    <p:cond delay="0"/>
                                  </p:stCondLst>
                                  <p:childTnLst>
                                    <p:set>
                                      <p:cBhvr>
                                        <p:cTn id="116" dur="1" fill="hold">
                                          <p:stCondLst>
                                            <p:cond delay="0"/>
                                          </p:stCondLst>
                                        </p:cTn>
                                        <p:tgtEl>
                                          <p:spTgt spid="30">
                                            <p:txEl>
                                              <p:pRg st="5" end="5"/>
                                            </p:txEl>
                                          </p:spTgt>
                                        </p:tgtEl>
                                        <p:attrNameLst>
                                          <p:attrName>style.visibility</p:attrName>
                                        </p:attrNameLst>
                                      </p:cBhvr>
                                      <p:to>
                                        <p:strVal val="visible"/>
                                      </p:to>
                                    </p:set>
                                    <p:animEffect transition="in" filter="fade">
                                      <p:cBhvr>
                                        <p:cTn id="117" dur="2000"/>
                                        <p:tgtEl>
                                          <p:spTgt spid="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7386" grpId="0" animBg="1"/>
      <p:bldP spid="527387" grpId="0" animBg="1"/>
      <p:bldP spid="527389" grpId="0" animBg="1"/>
      <p:bldP spid="527392" grpId="0" animBg="1"/>
      <p:bldP spid="527395" grpId="0" animBg="1"/>
      <p:bldP spid="527395" grpId="1" animBg="1"/>
      <p:bldP spid="527396" grpId="0" animBg="1"/>
      <p:bldP spid="527396" grpId="1" animBg="1"/>
      <p:bldP spid="527398" grpId="0" animBg="1"/>
      <p:bldP spid="527401" grpId="0" animBg="1"/>
      <p:bldP spid="527406" grpId="0" animBg="1"/>
      <p:bldP spid="527407" grpId="0" animBg="1"/>
      <p:bldP spid="527408" grpId="0" animBg="1"/>
      <p:bldP spid="527409" grpId="0" animBg="1"/>
      <p:bldP spid="31" grpId="0" animBg="1"/>
      <p:bldP spid="3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2291" name="TextBox 9217"/>
          <p:cNvSpPr txBox="1">
            <a:spLocks noChangeArrowheads="1"/>
          </p:cNvSpPr>
          <p:nvPr/>
        </p:nvSpPr>
        <p:spPr bwMode="auto">
          <a:xfrm>
            <a:off x="1371600" y="3505200"/>
            <a:ext cx="6324600" cy="1219200"/>
          </a:xfrm>
          <a:prstGeom prst="rect">
            <a:avLst/>
          </a:prstGeom>
          <a:noFill/>
          <a:ln w="9525">
            <a:noFill/>
            <a:miter lim="800000"/>
            <a:headEnd/>
            <a:tailEnd/>
          </a:ln>
        </p:spPr>
        <p:txBody>
          <a:bodyPr/>
          <a:lstStyle/>
          <a:p>
            <a:pPr>
              <a:spcBef>
                <a:spcPct val="20000"/>
              </a:spcBef>
              <a:buFontTx/>
              <a:buChar char="-"/>
            </a:pPr>
            <a:r>
              <a:rPr lang="en-GB" sz="2800" b="1" dirty="0" smtClean="0">
                <a:latin typeface="Segoe"/>
              </a:rPr>
              <a:t>Pipeline Mode</a:t>
            </a:r>
          </a:p>
          <a:p>
            <a:pPr>
              <a:spcBef>
                <a:spcPct val="20000"/>
              </a:spcBef>
              <a:buFontTx/>
              <a:buChar char="-"/>
            </a:pPr>
            <a:r>
              <a:rPr lang="en-GB" sz="2800" b="1" dirty="0" smtClean="0">
                <a:latin typeface="Segoe"/>
              </a:rPr>
              <a:t>Migrating </a:t>
            </a:r>
            <a:r>
              <a:rPr lang="en-GB" sz="2800" b="1" dirty="0">
                <a:latin typeface="Segoe"/>
              </a:rPr>
              <a:t>ASP.NET</a:t>
            </a:r>
            <a:endParaRPr lang="en-US" sz="2800" b="1" dirty="0">
              <a:latin typeface="Segoe"/>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1000" y="230188"/>
            <a:ext cx="8382000" cy="665162"/>
          </a:xfrm>
        </p:spPr>
        <p:txBody>
          <a:bodyPr/>
          <a:lstStyle/>
          <a:p>
            <a:r>
              <a:rPr lang="en-US" smtClean="0"/>
              <a:t>ASP.NET App Compat</a:t>
            </a:r>
            <a:endParaRPr lang="en-US" smtClean="0">
              <a:solidFill>
                <a:schemeClr val="tx2"/>
              </a:solidFill>
            </a:endParaRPr>
          </a:p>
        </p:txBody>
      </p:sp>
      <p:sp>
        <p:nvSpPr>
          <p:cNvPr id="13315" name="Text Placeholder 2"/>
          <p:cNvSpPr>
            <a:spLocks noGrp="1"/>
          </p:cNvSpPr>
          <p:nvPr>
            <p:ph type="body" idx="1"/>
          </p:nvPr>
        </p:nvSpPr>
        <p:spPr>
          <a:xfrm>
            <a:off x="304800" y="914400"/>
            <a:ext cx="6400800" cy="862013"/>
          </a:xfrm>
        </p:spPr>
        <p:txBody>
          <a:bodyPr/>
          <a:lstStyle/>
          <a:p>
            <a:r>
              <a:rPr lang="en-US" smtClean="0"/>
              <a:t>When using Integrated mode, watch for…</a:t>
            </a:r>
            <a:endParaRPr lang="en-US" sz="1000" smtClean="0"/>
          </a:p>
          <a:p>
            <a:pPr lvl="1"/>
            <a:endParaRPr lang="en-US" sz="1000" smtClean="0"/>
          </a:p>
        </p:txBody>
      </p:sp>
      <p:sp>
        <p:nvSpPr>
          <p:cNvPr id="4" name="Content Placeholder 3"/>
          <p:cNvSpPr>
            <a:spLocks noGrp="1"/>
          </p:cNvSpPr>
          <p:nvPr>
            <p:ph sz="half" idx="2"/>
          </p:nvPr>
        </p:nvSpPr>
        <p:spPr>
          <a:xfrm>
            <a:off x="304800" y="1981200"/>
            <a:ext cx="8610600" cy="1096963"/>
          </a:xfrm>
        </p:spPr>
        <p:txBody>
          <a:bodyPr/>
          <a:lstStyle/>
          <a:p>
            <a:pPr marL="751427" indent="-514350">
              <a:buFont typeface="Arial" pitchFamily="34" charset="0"/>
              <a:buChar char="•"/>
              <a:defRPr/>
            </a:pPr>
            <a:endParaRPr lang="en-US" dirty="0" smtClean="0"/>
          </a:p>
          <a:p>
            <a:pPr marL="751427" indent="-514350">
              <a:buFont typeface="Arial" pitchFamily="34" charset="0"/>
              <a:buChar char="•"/>
              <a:defRPr/>
            </a:pPr>
            <a:endParaRPr lang="en-US" dirty="0" smtClean="0"/>
          </a:p>
          <a:p>
            <a:pPr>
              <a:defRPr/>
            </a:pPr>
            <a:endParaRPr lang="en-US" dirty="0"/>
          </a:p>
        </p:txBody>
      </p:sp>
      <p:sp>
        <p:nvSpPr>
          <p:cNvPr id="13317" name="Text Placeholder 4"/>
          <p:cNvSpPr>
            <a:spLocks noGrp="1"/>
          </p:cNvSpPr>
          <p:nvPr>
            <p:ph type="body" sz="quarter" idx="3"/>
          </p:nvPr>
        </p:nvSpPr>
        <p:spPr>
          <a:xfrm>
            <a:off x="304800" y="3505200"/>
            <a:ext cx="4116388" cy="346075"/>
          </a:xfrm>
        </p:spPr>
        <p:txBody>
          <a:bodyPr/>
          <a:lstStyle/>
          <a:p>
            <a:r>
              <a:rPr lang="en-US" smtClean="0"/>
              <a:t>Several mitigations…</a:t>
            </a:r>
          </a:p>
        </p:txBody>
      </p:sp>
      <p:sp>
        <p:nvSpPr>
          <p:cNvPr id="13318" name="Content Placeholder 5"/>
          <p:cNvSpPr>
            <a:spLocks noGrp="1"/>
          </p:cNvSpPr>
          <p:nvPr>
            <p:ph sz="quarter" idx="4"/>
          </p:nvPr>
        </p:nvSpPr>
        <p:spPr>
          <a:xfrm>
            <a:off x="457200" y="3962400"/>
            <a:ext cx="8610600" cy="1939925"/>
          </a:xfrm>
        </p:spPr>
        <p:txBody>
          <a:bodyPr/>
          <a:lstStyle/>
          <a:p>
            <a:r>
              <a:rPr lang="en-US" smtClean="0"/>
              <a:t>Migrate –  %systemroot%\system32\inetsrv \APPCMD.exe migrate config “site name\app”</a:t>
            </a:r>
          </a:p>
          <a:p>
            <a:endParaRPr lang="en-US" sz="400" smtClean="0"/>
          </a:p>
          <a:p>
            <a:r>
              <a:rPr lang="en-US" smtClean="0"/>
              <a:t>Turn it off config validation – </a:t>
            </a:r>
          </a:p>
          <a:p>
            <a:pPr>
              <a:buFontTx/>
              <a:buNone/>
            </a:pPr>
            <a:r>
              <a:rPr lang="en-US" smtClean="0"/>
              <a:t>	&lt;validation  validateIntegratedModeConfiguration="false" /&gt;</a:t>
            </a:r>
          </a:p>
          <a:p>
            <a:pPr>
              <a:buFontTx/>
              <a:buNone/>
            </a:pPr>
            <a:endParaRPr lang="en-US" sz="400" smtClean="0"/>
          </a:p>
          <a:p>
            <a:r>
              <a:rPr lang="en-US" smtClean="0"/>
              <a:t>Run in Classic ASP.NET Mode</a:t>
            </a:r>
          </a:p>
        </p:txBody>
      </p:sp>
      <p:sp>
        <p:nvSpPr>
          <p:cNvPr id="8" name="Content Placeholder 5"/>
          <p:cNvSpPr txBox="1">
            <a:spLocks/>
          </p:cNvSpPr>
          <p:nvPr/>
        </p:nvSpPr>
        <p:spPr>
          <a:xfrm>
            <a:off x="533400" y="1685925"/>
            <a:ext cx="8391525" cy="1409700"/>
          </a:xfrm>
          <a:prstGeom prst="rect">
            <a:avLst/>
          </a:prstGeom>
        </p:spPr>
        <p:txBody>
          <a:bodyPr lIns="0" tIns="0" rIns="0" bIns="0">
            <a:spAutoFit/>
          </a:bodyPr>
          <a:lstStyle/>
          <a:p>
            <a:pPr marL="295275" indent="-295275">
              <a:lnSpc>
                <a:spcPct val="90000"/>
              </a:lnSpc>
              <a:spcBef>
                <a:spcPct val="20000"/>
              </a:spcBef>
              <a:buSzPct val="95000"/>
              <a:buFontTx/>
              <a:buBlip>
                <a:blip r:embed="rId3"/>
              </a:buBlip>
            </a:pPr>
            <a:endParaRPr lang="en-US" sz="400"/>
          </a:p>
          <a:p>
            <a:pPr marL="295275" indent="-295275">
              <a:lnSpc>
                <a:spcPct val="90000"/>
              </a:lnSpc>
              <a:spcBef>
                <a:spcPct val="20000"/>
              </a:spcBef>
              <a:buSzPct val="95000"/>
              <a:buFontTx/>
              <a:buBlip>
                <a:blip r:embed="rId3"/>
              </a:buBlip>
            </a:pPr>
            <a:r>
              <a:rPr lang="en-US" sz="2400"/>
              <a:t>&lt;httpModules&gt; and &lt;httpHandlers&gt; sections in Web.config</a:t>
            </a:r>
          </a:p>
          <a:p>
            <a:pPr marL="295275" indent="-295275">
              <a:lnSpc>
                <a:spcPct val="90000"/>
              </a:lnSpc>
              <a:spcBef>
                <a:spcPct val="20000"/>
              </a:spcBef>
              <a:buSzPct val="95000"/>
              <a:buFontTx/>
              <a:buBlip>
                <a:blip r:embed="rId3"/>
              </a:buBlip>
            </a:pPr>
            <a:endParaRPr lang="en-US" sz="400"/>
          </a:p>
          <a:p>
            <a:pPr marL="295275" indent="-295275">
              <a:lnSpc>
                <a:spcPct val="90000"/>
              </a:lnSpc>
              <a:spcBef>
                <a:spcPct val="20000"/>
              </a:spcBef>
              <a:buSzPct val="95000"/>
              <a:buFontTx/>
              <a:buBlip>
                <a:blip r:embed="rId3"/>
              </a:buBlip>
            </a:pPr>
            <a:r>
              <a:rPr lang="en-US" sz="2400"/>
              <a:t>&lt;identity impersonate = “true”&gt;</a:t>
            </a:r>
          </a:p>
          <a:p>
            <a:pPr marL="295275" indent="-295275">
              <a:lnSpc>
                <a:spcPct val="90000"/>
              </a:lnSpc>
              <a:spcBef>
                <a:spcPct val="20000"/>
              </a:spcBef>
              <a:buSzPct val="95000"/>
            </a:pPr>
            <a:endParaRPr lang="en-US" sz="400"/>
          </a:p>
          <a:p>
            <a:pPr marL="295275" indent="-295275">
              <a:lnSpc>
                <a:spcPct val="90000"/>
              </a:lnSpc>
              <a:spcBef>
                <a:spcPct val="20000"/>
              </a:spcBef>
              <a:buSzPct val="95000"/>
              <a:buFontTx/>
              <a:buBlip>
                <a:blip r:embed="rId3"/>
              </a:buBlip>
            </a:pPr>
            <a:r>
              <a:rPr lang="en-US" sz="2400"/>
              <a:t>ASP.NET 1.1</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Rectangle 9216"/>
          <p:cNvPicPr>
            <a:picLocks noChangeAspect="1" noChangeArrowheads="1"/>
          </p:cNvPicPr>
          <p:nvPr/>
        </p:nvPicPr>
        <p:blipFill>
          <a:blip r:embed="rId3"/>
          <a:srcRect/>
          <a:stretch>
            <a:fillRect/>
          </a:stretch>
        </p:blipFill>
        <p:spPr bwMode="auto">
          <a:xfrm>
            <a:off x="533400" y="1905000"/>
            <a:ext cx="3086100" cy="1038225"/>
          </a:xfrm>
          <a:prstGeom prst="rect">
            <a:avLst/>
          </a:prstGeom>
          <a:noFill/>
          <a:ln w="9525">
            <a:noFill/>
            <a:miter lim="800000"/>
            <a:headEnd/>
            <a:tailEnd/>
          </a:ln>
        </p:spPr>
      </p:pic>
      <p:sp>
        <p:nvSpPr>
          <p:cNvPr id="14339" name="TextBox 9217"/>
          <p:cNvSpPr txBox="1">
            <a:spLocks noChangeArrowheads="1"/>
          </p:cNvSpPr>
          <p:nvPr/>
        </p:nvSpPr>
        <p:spPr bwMode="auto">
          <a:xfrm>
            <a:off x="1676400" y="3505200"/>
            <a:ext cx="6019800" cy="1219200"/>
          </a:xfrm>
          <a:prstGeom prst="rect">
            <a:avLst/>
          </a:prstGeom>
          <a:noFill/>
          <a:ln w="9525">
            <a:noFill/>
            <a:miter lim="800000"/>
            <a:headEnd/>
            <a:tailEnd/>
          </a:ln>
        </p:spPr>
        <p:txBody>
          <a:bodyPr/>
          <a:lstStyle/>
          <a:p>
            <a:pPr>
              <a:spcBef>
                <a:spcPct val="20000"/>
              </a:spcBef>
            </a:pPr>
            <a:r>
              <a:rPr lang="en-GB" sz="3200" b="1" dirty="0">
                <a:latin typeface="Segoe"/>
              </a:rPr>
              <a:t>Leveraging Integrated Mode</a:t>
            </a:r>
            <a:endParaRPr lang="en-US" sz="3200" b="1" dirty="0">
              <a:latin typeface="Segoe"/>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A2A2A2"/>
      </a:dk1>
      <a:lt1>
        <a:srgbClr val="F8F8F8"/>
      </a:lt1>
      <a:dk2>
        <a:srgbClr val="969696"/>
      </a:dk2>
      <a:lt2>
        <a:srgbClr val="FFCC00"/>
      </a:lt2>
      <a:accent1>
        <a:srgbClr val="C4D8DA"/>
      </a:accent1>
      <a:accent2>
        <a:srgbClr val="FF9933"/>
      </a:accent2>
      <a:accent3>
        <a:srgbClr val="C9C9C9"/>
      </a:accent3>
      <a:accent4>
        <a:srgbClr val="D4D4D4"/>
      </a:accent4>
      <a:accent5>
        <a:srgbClr val="DEE9EA"/>
      </a:accent5>
      <a:accent6>
        <a:srgbClr val="E78A2D"/>
      </a:accent6>
      <a:hlink>
        <a:srgbClr val="FFCC00"/>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BEC53B"/>
        </a:dk1>
        <a:lt1>
          <a:srgbClr val="F8F8F8"/>
        </a:lt1>
        <a:dk2>
          <a:srgbClr val="111111"/>
        </a:dk2>
        <a:lt2>
          <a:srgbClr val="FFFF66"/>
        </a:lt2>
        <a:accent1>
          <a:srgbClr val="BBE0E3"/>
        </a:accent1>
        <a:accent2>
          <a:srgbClr val="FF9933"/>
        </a:accent2>
        <a:accent3>
          <a:srgbClr val="AAAA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BEC53B"/>
        </a:dk1>
        <a:lt1>
          <a:srgbClr val="F8F8F8"/>
        </a:lt1>
        <a:dk2>
          <a:srgbClr val="C0C0C0"/>
        </a:dk2>
        <a:lt2>
          <a:srgbClr val="FFFF66"/>
        </a:lt2>
        <a:accent1>
          <a:srgbClr val="BBE0E3"/>
        </a:accent1>
        <a:accent2>
          <a:srgbClr val="FF9933"/>
        </a:accent2>
        <a:accent3>
          <a:srgbClr val="DCDCDC"/>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BEC53B"/>
        </a:dk1>
        <a:lt1>
          <a:srgbClr val="F8F8F8"/>
        </a:lt1>
        <a:dk2>
          <a:srgbClr val="FF6600"/>
        </a:dk2>
        <a:lt2>
          <a:srgbClr val="FFFF66"/>
        </a:lt2>
        <a:accent1>
          <a:srgbClr val="BBE0E3"/>
        </a:accent1>
        <a:accent2>
          <a:srgbClr val="FF9933"/>
        </a:accent2>
        <a:accent3>
          <a:srgbClr val="FFB8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BEC53B"/>
        </a:dk1>
        <a:lt1>
          <a:srgbClr val="F8F8F8"/>
        </a:lt1>
        <a:dk2>
          <a:srgbClr val="FF6600"/>
        </a:dk2>
        <a:lt2>
          <a:srgbClr val="CC0000"/>
        </a:lt2>
        <a:accent1>
          <a:srgbClr val="BBE0E3"/>
        </a:accent1>
        <a:accent2>
          <a:srgbClr val="FF9933"/>
        </a:accent2>
        <a:accent3>
          <a:srgbClr val="FFB8AA"/>
        </a:accent3>
        <a:accent4>
          <a:srgbClr val="D4D4D4"/>
        </a:accent4>
        <a:accent5>
          <a:srgbClr val="DAEDEF"/>
        </a:accent5>
        <a:accent6>
          <a:srgbClr val="E78A2D"/>
        </a:accent6>
        <a:hlink>
          <a:srgbClr val="FFCC00"/>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968</Words>
  <Application>Microsoft PowerPoint</Application>
  <PresentationFormat>On-screen Show (4:3)</PresentationFormat>
  <Paragraphs>167</Paragraphs>
  <Slides>19</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Default Design</vt:lpstr>
      <vt:lpstr>Visio</vt:lpstr>
      <vt:lpstr>AMS303: Internet Information Services 7 for ASP.NET Developers</vt:lpstr>
      <vt:lpstr>Session Objectives And Agenda</vt:lpstr>
      <vt:lpstr>IIS7 Architecture</vt:lpstr>
      <vt:lpstr>IIS7 Configuration</vt:lpstr>
      <vt:lpstr>Slide 5</vt:lpstr>
      <vt:lpstr>IIS7 ASP.NET Integration</vt:lpstr>
      <vt:lpstr>Slide 7</vt:lpstr>
      <vt:lpstr>ASP.NET App Compat</vt:lpstr>
      <vt:lpstr>Slide 9</vt:lpstr>
      <vt:lpstr>IIS7 Output Caching</vt:lpstr>
      <vt:lpstr>Slide 11</vt:lpstr>
      <vt:lpstr>IIS7 Extensibility </vt:lpstr>
      <vt:lpstr>Slide 13</vt:lpstr>
      <vt:lpstr>IIS7 in Vista for Developers</vt:lpstr>
      <vt:lpstr>IIS7 in Window Server 2008</vt:lpstr>
      <vt:lpstr>IIS.NET: IIS Community Site</vt:lpstr>
      <vt:lpstr>Recap: IIS7 for ASP.NET Devs</vt:lpstr>
      <vt:lpstr>Recap: IIS7 for All Web Devs</vt:lpstr>
      <vt:lpstr>Your Feedback is Important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IIS 7.0 for ASP.NET Developers</dc:title>
  <dc:creator/>
  <cp:lastModifiedBy/>
  <cp:revision>1</cp:revision>
  <dcterms:created xsi:type="dcterms:W3CDTF">2008-04-28T17:35:54Z</dcterms:created>
  <dcterms:modified xsi:type="dcterms:W3CDTF">2008-04-28T17:36:51Z</dcterms:modified>
</cp:coreProperties>
</file>